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68" r:id="rId1"/>
  </p:sldMasterIdLst>
  <p:notesMasterIdLst>
    <p:notesMasterId r:id="rId48"/>
  </p:notesMasterIdLst>
  <p:sldIdLst>
    <p:sldId id="256" r:id="rId2"/>
    <p:sldId id="257" r:id="rId3"/>
    <p:sldId id="258" r:id="rId4"/>
    <p:sldId id="305" r:id="rId5"/>
    <p:sldId id="304" r:id="rId6"/>
    <p:sldId id="259" r:id="rId7"/>
    <p:sldId id="261" r:id="rId8"/>
    <p:sldId id="300"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4" r:id="rId31"/>
    <p:sldId id="285" r:id="rId32"/>
    <p:sldId id="286" r:id="rId33"/>
    <p:sldId id="287" r:id="rId34"/>
    <p:sldId id="288" r:id="rId35"/>
    <p:sldId id="289" r:id="rId36"/>
    <p:sldId id="290" r:id="rId37"/>
    <p:sldId id="291" r:id="rId38"/>
    <p:sldId id="301" r:id="rId39"/>
    <p:sldId id="306" r:id="rId40"/>
    <p:sldId id="293" r:id="rId41"/>
    <p:sldId id="294" r:id="rId42"/>
    <p:sldId id="295" r:id="rId43"/>
    <p:sldId id="296" r:id="rId44"/>
    <p:sldId id="297" r:id="rId45"/>
    <p:sldId id="298" r:id="rId46"/>
    <p:sldId id="299"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D9B4E3-0FC3-4BA4-8BA8-D0EFABA0B978}" type="datetimeFigureOut">
              <a:rPr lang="en-US" smtClean="0"/>
              <a:t>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D40DCA-CD70-4070-8435-52972893D195}" type="slidenum">
              <a:rPr lang="en-US" smtClean="0"/>
              <a:t>‹#›</a:t>
            </a:fld>
            <a:endParaRPr lang="en-US"/>
          </a:p>
        </p:txBody>
      </p:sp>
    </p:spTree>
    <p:extLst>
      <p:ext uri="{BB962C8B-B14F-4D97-AF65-F5344CB8AC3E}">
        <p14:creationId xmlns:p14="http://schemas.microsoft.com/office/powerpoint/2010/main" val="3956556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D40DCA-CD70-4070-8435-52972893D195}" type="slidenum">
              <a:rPr lang="en-US" smtClean="0"/>
              <a:t>1</a:t>
            </a:fld>
            <a:endParaRPr lang="en-US"/>
          </a:p>
        </p:txBody>
      </p:sp>
    </p:spTree>
    <p:extLst>
      <p:ext uri="{BB962C8B-B14F-4D97-AF65-F5344CB8AC3E}">
        <p14:creationId xmlns:p14="http://schemas.microsoft.com/office/powerpoint/2010/main" val="19239700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FE1524A-66FF-4868-9B31-20AB58FE1986}" type="datetimeFigureOut">
              <a:rPr lang="en-US" smtClean="0"/>
              <a:t>2/9/2015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BEF1C83-86A3-48E0-A36C-DEC6AC2084C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E1524A-66FF-4868-9B31-20AB58FE1986}" type="datetimeFigureOut">
              <a:rPr lang="en-US" smtClean="0"/>
              <a:t>2/9/2015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BEF1C83-86A3-48E0-A36C-DEC6AC2084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E1524A-66FF-4868-9B31-20AB58FE1986}" type="datetimeFigureOut">
              <a:rPr lang="en-US" smtClean="0"/>
              <a:t>2/9/2015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BEF1C83-86A3-48E0-A36C-DEC6AC2084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E1524A-66FF-4868-9B31-20AB58FE1986}" type="datetimeFigureOut">
              <a:rPr lang="en-US" smtClean="0"/>
              <a:t>2/9/2015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BEF1C83-86A3-48E0-A36C-DEC6AC2084C6}"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FE1524A-66FF-4868-9B31-20AB58FE1986}" type="datetimeFigureOut">
              <a:rPr lang="en-US" smtClean="0"/>
              <a:t>2/9/2015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BEF1C83-86A3-48E0-A36C-DEC6AC2084C6}"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FE1524A-66FF-4868-9B31-20AB58FE1986}" type="datetimeFigureOut">
              <a:rPr lang="en-US" smtClean="0"/>
              <a:t>2/9/2015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BEF1C83-86A3-48E0-A36C-DEC6AC2084C6}"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FE1524A-66FF-4868-9B31-20AB58FE1986}" type="datetimeFigureOut">
              <a:rPr lang="en-US" smtClean="0"/>
              <a:t>2/9/2015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BEF1C83-86A3-48E0-A36C-DEC6AC2084C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FE1524A-66FF-4868-9B31-20AB58FE1986}" type="datetimeFigureOut">
              <a:rPr lang="en-US" smtClean="0"/>
              <a:t>2/9/2015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BEF1C83-86A3-48E0-A36C-DEC6AC2084C6}"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FE1524A-66FF-4868-9B31-20AB58FE1986}" type="datetimeFigureOut">
              <a:rPr lang="en-US" smtClean="0"/>
              <a:t>2/9/2015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BEF1C83-86A3-48E0-A36C-DEC6AC2084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FE1524A-66FF-4868-9B31-20AB58FE1986}" type="datetimeFigureOut">
              <a:rPr lang="en-US" smtClean="0"/>
              <a:t>2/9/2015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BEF1C83-86A3-48E0-A36C-DEC6AC2084C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FE1524A-66FF-4868-9B31-20AB58FE1986}" type="datetimeFigureOut">
              <a:rPr lang="en-US" smtClean="0"/>
              <a:t>2/9/2015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BEF1C83-86A3-48E0-A36C-DEC6AC2084C6}"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FE1524A-66FF-4868-9B31-20AB58FE1986}" type="datetimeFigureOut">
              <a:rPr lang="en-US" smtClean="0"/>
              <a:t>2/9/2015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BEF1C83-86A3-48E0-A36C-DEC6AC2084C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nwfp.gov.pk/Zakat/Department/index.ph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nwfp.gov.pk/Zakat/Department/index.ph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1143000"/>
            <a:ext cx="7772400" cy="4495800"/>
          </a:xfrm>
        </p:spPr>
        <p:txBody>
          <a:bodyPr>
            <a:normAutofit/>
          </a:bodyPr>
          <a:lstStyle/>
          <a:p>
            <a:pPr algn="ctr"/>
            <a:r>
              <a:rPr lang="en-US" sz="6000" b="1" dirty="0">
                <a:latin typeface="Times New Roman" pitchFamily="18" charset="0"/>
                <a:cs typeface="Times New Roman" pitchFamily="18" charset="0"/>
              </a:rPr>
              <a:t>Zakat and Ushr System in Pakistan </a:t>
            </a:r>
          </a:p>
        </p:txBody>
      </p:sp>
    </p:spTree>
    <p:extLst>
      <p:ext uri="{BB962C8B-B14F-4D97-AF65-F5344CB8AC3E}">
        <p14:creationId xmlns:p14="http://schemas.microsoft.com/office/powerpoint/2010/main" val="38454357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324599"/>
          </a:xfrm>
        </p:spPr>
        <p:txBody>
          <a:bodyPr>
            <a:normAutofit/>
          </a:bodyPr>
          <a:lstStyle/>
          <a:p>
            <a:r>
              <a:rPr lang="en-US" sz="2800" b="1" dirty="0">
                <a:latin typeface="Times New Roman" pitchFamily="18" charset="0"/>
                <a:cs typeface="Times New Roman" pitchFamily="18" charset="0"/>
              </a:rPr>
              <a:t>Organizational </a:t>
            </a:r>
            <a:r>
              <a:rPr lang="en-US" sz="2800" b="1" dirty="0" smtClean="0">
                <a:latin typeface="Times New Roman" pitchFamily="18" charset="0"/>
                <a:cs typeface="Times New Roman" pitchFamily="18" charset="0"/>
              </a:rPr>
              <a:t>structure </a:t>
            </a:r>
            <a:r>
              <a:rPr lang="en-US" sz="2800" b="1" dirty="0">
                <a:latin typeface="Times New Roman" pitchFamily="18" charset="0"/>
                <a:cs typeface="Times New Roman" pitchFamily="18" charset="0"/>
              </a:rPr>
              <a:t>of Zakat &amp; Ushr Administration. </a:t>
            </a:r>
            <a:endParaRPr lang="en-US" sz="2800" dirty="0">
              <a:latin typeface="Times New Roman" pitchFamily="18" charset="0"/>
              <a:cs typeface="Times New Roman" pitchFamily="18" charset="0"/>
            </a:endParaRPr>
          </a:p>
          <a:p>
            <a:r>
              <a:rPr lang="en-US" sz="3200" dirty="0">
                <a:latin typeface="Times New Roman" pitchFamily="18" charset="0"/>
                <a:cs typeface="Times New Roman" pitchFamily="18" charset="0"/>
              </a:rPr>
              <a:t>The official structure of the system  at provincial level (NWFP) works under the   Secretary Zakat and Ushr  with the assistance of an additional and a deputy secretary who is supported by three Assistant Administrators namely , administrator-I for Establishment, administration   and  Revenue, Assistant Administrator –II ,Zakat and Related subjects and Assistant Administrator –III  for Central Zakat committee, Provincial Zakat committees, District and Tehsil Zakat Committees</a:t>
            </a:r>
            <a:r>
              <a:rPr lang="en-US" sz="3200" dirty="0" smtClean="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1252222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172199"/>
          </a:xfrm>
        </p:spPr>
        <p:txBody>
          <a:bodyPr>
            <a:normAutofit/>
          </a:bodyPr>
          <a:lstStyle/>
          <a:p>
            <a:r>
              <a:rPr lang="en-US" sz="2800" dirty="0" smtClean="0">
                <a:latin typeface="Times New Roman" pitchFamily="18" charset="0"/>
                <a:cs typeface="Times New Roman" pitchFamily="18" charset="0"/>
              </a:rPr>
              <a:t>Similarly, in order to have transparent administration of the system  the central Zakat Council consists of 20 members, assisted by four provincial Zakat councils. The </a:t>
            </a:r>
            <a:r>
              <a:rPr lang="en-US" dirty="0">
                <a:latin typeface="Times New Roman" pitchFamily="18" charset="0"/>
                <a:cs typeface="Times New Roman" pitchFamily="18" charset="0"/>
              </a:rPr>
              <a:t>K</a:t>
            </a:r>
            <a:r>
              <a:rPr lang="en-US" sz="2800" dirty="0" smtClean="0">
                <a:latin typeface="Times New Roman" pitchFamily="18" charset="0"/>
                <a:cs typeface="Times New Roman" pitchFamily="18" charset="0"/>
              </a:rPr>
              <a:t>PK Zakat Council has 12 members.  </a:t>
            </a:r>
          </a:p>
          <a:p>
            <a:r>
              <a:rPr lang="en-US" sz="2800" dirty="0" smtClean="0">
                <a:latin typeface="Times New Roman" pitchFamily="18" charset="0"/>
                <a:cs typeface="Times New Roman" pitchFamily="18" charset="0"/>
              </a:rPr>
              <a:t>Each provincial Zakat council is assisted by one Chief Administrator Zakat, who looks after the affairs of all the  District Zakat committees  (25 in NWFP). Each District Zakat Committee is assisted by tehsil Zakat Committees within the districts (34 in NWFP and similarly 3880 local Zakat committees through out the province helps the poor and needy in the province</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3501944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458200" cy="6095999"/>
          </a:xfrm>
        </p:spPr>
        <p:txBody>
          <a:bodyPr/>
          <a:lstStyle/>
          <a:p>
            <a:r>
              <a:rPr lang="en-US" sz="3600" dirty="0">
                <a:latin typeface="Times New Roman" pitchFamily="18" charset="0"/>
                <a:cs typeface="Times New Roman" pitchFamily="18" charset="0"/>
              </a:rPr>
              <a:t>The terms of reference of the department can be seen on the  web page under  the Rules of Business of the department of the provincial governments</a:t>
            </a:r>
            <a:r>
              <a:rPr lang="en-US" sz="3600" dirty="0" smtClean="0">
                <a:latin typeface="Times New Roman" pitchFamily="18" charset="0"/>
                <a:cs typeface="Times New Roman" pitchFamily="18" charset="0"/>
              </a:rPr>
              <a:t>.</a:t>
            </a:r>
          </a:p>
          <a:p>
            <a:endParaRPr lang="en-US" sz="3600" dirty="0" smtClean="0"/>
          </a:p>
          <a:p>
            <a:endParaRPr lang="en-US" sz="3600" dirty="0"/>
          </a:p>
          <a:p>
            <a:r>
              <a:rPr lang="en-US" sz="2000" dirty="0"/>
              <a:t>Govt. of NWFP. (2008).</a:t>
            </a:r>
            <a:r>
              <a:rPr lang="en-US" sz="2000" i="1" dirty="0"/>
              <a:t> Departmental Brief on Zakat, Ushr, Social Welfare and Women Development</a:t>
            </a:r>
            <a:r>
              <a:rPr lang="en-US" sz="2000" dirty="0"/>
              <a:t>. Peshawar. Unpublished Document of Zakat and Ushr Department. </a:t>
            </a:r>
          </a:p>
        </p:txBody>
      </p:sp>
    </p:spTree>
    <p:extLst>
      <p:ext uri="{BB962C8B-B14F-4D97-AF65-F5344CB8AC3E}">
        <p14:creationId xmlns:p14="http://schemas.microsoft.com/office/powerpoint/2010/main" val="28502299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9443" y="685800"/>
            <a:ext cx="7125112" cy="5172998"/>
          </a:xfrm>
        </p:spPr>
        <p:txBody>
          <a:bodyPr/>
          <a:lstStyle/>
          <a:p>
            <a:r>
              <a:rPr lang="en-US" sz="4800" b="1" dirty="0">
                <a:latin typeface="Times New Roman" pitchFamily="18" charset="0"/>
                <a:cs typeface="Times New Roman" pitchFamily="18" charset="0"/>
              </a:rPr>
              <a:t>FUNCTIONS OF THE DEPARTMENT </a:t>
            </a:r>
            <a:r>
              <a:rPr lang="en-US" b="1" dirty="0">
                <a:latin typeface="Times New Roman" pitchFamily="18" charset="0"/>
                <a:cs typeface="Times New Roman" pitchFamily="18" charset="0"/>
              </a:rPr>
              <a:t/>
            </a:r>
            <a:br>
              <a:rPr lang="en-US" b="1"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normAutofit fontScale="90000"/>
          </a:bodyPr>
          <a:lstStyle/>
          <a:p>
            <a:r>
              <a:rPr lang="en-US" b="1" dirty="0"/>
              <a:t/>
            </a:r>
            <a:br>
              <a:rPr lang="en-US" b="1" dirty="0"/>
            </a:br>
            <a:r>
              <a:rPr lang="en-US" b="1" dirty="0" smtClean="0"/>
              <a:t/>
            </a:r>
            <a:br>
              <a:rPr lang="en-US" b="1" dirty="0" smtClean="0"/>
            </a:br>
            <a:r>
              <a:rPr lang="en-US" dirty="0" smtClean="0"/>
              <a:t>.</a:t>
            </a:r>
            <a:r>
              <a:rPr lang="en-US" dirty="0"/>
              <a:t/>
            </a:r>
            <a:br>
              <a:rPr lang="en-US" dirty="0"/>
            </a:br>
            <a:endParaRPr lang="en-US" dirty="0"/>
          </a:p>
        </p:txBody>
      </p:sp>
    </p:spTree>
    <p:extLst>
      <p:ext uri="{BB962C8B-B14F-4D97-AF65-F5344CB8AC3E}">
        <p14:creationId xmlns:p14="http://schemas.microsoft.com/office/powerpoint/2010/main" val="12209649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458200" cy="6172199"/>
          </a:xfrm>
        </p:spPr>
        <p:txBody>
          <a:bodyPr>
            <a:normAutofit/>
          </a:bodyPr>
          <a:lstStyle/>
          <a:p>
            <a:pPr lvl="0"/>
            <a:r>
              <a:rPr lang="en-US" sz="2400" dirty="0">
                <a:latin typeface="Times New Roman" pitchFamily="18" charset="0"/>
                <a:cs typeface="Times New Roman" pitchFamily="18" charset="0"/>
              </a:rPr>
              <a:t>Release of Zakat Funds to District Zakat Committees for further distribution. </a:t>
            </a:r>
          </a:p>
          <a:p>
            <a:pPr lvl="0"/>
            <a:r>
              <a:rPr lang="en-US" sz="2400" dirty="0">
                <a:latin typeface="Times New Roman" pitchFamily="18" charset="0"/>
                <a:cs typeface="Times New Roman" pitchFamily="18" charset="0"/>
              </a:rPr>
              <a:t>Disseminate policy guidelines to lower Zakat tiers and monitor its implementation. </a:t>
            </a:r>
          </a:p>
          <a:p>
            <a:pPr lvl="0"/>
            <a:r>
              <a:rPr lang="en-US" sz="2400" dirty="0">
                <a:latin typeface="Times New Roman" pitchFamily="18" charset="0"/>
                <a:cs typeface="Times New Roman" pitchFamily="18" charset="0"/>
              </a:rPr>
              <a:t>Convening meetings of Provincial Zakat Council</a:t>
            </a:r>
          </a:p>
          <a:p>
            <a:pPr lvl="0"/>
            <a:r>
              <a:rPr lang="en-US" sz="2400" dirty="0">
                <a:latin typeface="Times New Roman" pitchFamily="18" charset="0"/>
                <a:cs typeface="Times New Roman" pitchFamily="18" charset="0"/>
              </a:rPr>
              <a:t>Nomination of Chairmen &amp; members of District Zakat Committee</a:t>
            </a:r>
          </a:p>
          <a:p>
            <a:pPr lvl="0"/>
            <a:r>
              <a:rPr lang="en-US" sz="2400" dirty="0">
                <a:latin typeface="Times New Roman" pitchFamily="18" charset="0"/>
                <a:cs typeface="Times New Roman" pitchFamily="18" charset="0"/>
              </a:rPr>
              <a:t>Internal Audit/inspections of District/Local Zakat Committees and other Zakat aided institutions. </a:t>
            </a:r>
          </a:p>
          <a:p>
            <a:pPr lvl="0"/>
            <a:r>
              <a:rPr lang="en-US" sz="2400" dirty="0">
                <a:latin typeface="Times New Roman" pitchFamily="18" charset="0"/>
                <a:cs typeface="Times New Roman" pitchFamily="18" charset="0"/>
              </a:rPr>
              <a:t>Maintenance of Accounts of Zakat Funds at Provincial level. </a:t>
            </a:r>
          </a:p>
          <a:p>
            <a:r>
              <a:rPr lang="en-US" sz="2400" dirty="0">
                <a:latin typeface="Times New Roman" pitchFamily="18" charset="0"/>
                <a:cs typeface="Times New Roman" pitchFamily="18" charset="0"/>
              </a:rPr>
              <a:t>Overseeing the functions of Zakat Committees through out province</a:t>
            </a:r>
          </a:p>
        </p:txBody>
      </p:sp>
    </p:spTree>
    <p:extLst>
      <p:ext uri="{BB962C8B-B14F-4D97-AF65-F5344CB8AC3E}">
        <p14:creationId xmlns:p14="http://schemas.microsoft.com/office/powerpoint/2010/main" val="13037944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915400" cy="4038600"/>
          </a:xfrm>
        </p:spPr>
        <p:txBody>
          <a:bodyPr>
            <a:normAutofit/>
          </a:bodyPr>
          <a:lstStyle/>
          <a:p>
            <a:pPr marL="0" indent="0">
              <a:buNone/>
            </a:pPr>
            <a:r>
              <a:rPr lang="en-US" sz="8000" dirty="0">
                <a:latin typeface="Times New Roman" pitchFamily="18" charset="0"/>
                <a:cs typeface="Times New Roman" pitchFamily="18" charset="0"/>
              </a:rPr>
              <a:t>MAIN </a:t>
            </a:r>
            <a:r>
              <a:rPr lang="en-US" sz="8000" dirty="0" smtClean="0">
                <a:latin typeface="Times New Roman" pitchFamily="18" charset="0"/>
                <a:cs typeface="Times New Roman" pitchFamily="18" charset="0"/>
              </a:rPr>
              <a:t>SOURCES </a:t>
            </a:r>
            <a:r>
              <a:rPr lang="en-US" sz="8000" dirty="0">
                <a:latin typeface="Times New Roman" pitchFamily="18" charset="0"/>
                <a:cs typeface="Times New Roman" pitchFamily="18" charset="0"/>
              </a:rPr>
              <a:t>OF ZAKAT</a:t>
            </a:r>
          </a:p>
        </p:txBody>
      </p:sp>
    </p:spTree>
    <p:extLst>
      <p:ext uri="{BB962C8B-B14F-4D97-AF65-F5344CB8AC3E}">
        <p14:creationId xmlns:p14="http://schemas.microsoft.com/office/powerpoint/2010/main" val="17669534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095999"/>
          </a:xfrm>
        </p:spPr>
        <p:txBody>
          <a:bodyPr>
            <a:normAutofit/>
          </a:bodyPr>
          <a:lstStyle/>
          <a:p>
            <a:r>
              <a:rPr lang="en-US" sz="3200" dirty="0">
                <a:latin typeface="Times New Roman" pitchFamily="18" charset="0"/>
                <a:cs typeface="Times New Roman" pitchFamily="18" charset="0"/>
              </a:rPr>
              <a:t>The system relies on mandatory Zakat deductions @ 2.5% from the value of following categories of assets:-</a:t>
            </a:r>
          </a:p>
          <a:p>
            <a:pPr lvl="0"/>
            <a:r>
              <a:rPr lang="en-US" sz="3200" dirty="0">
                <a:latin typeface="Times New Roman" pitchFamily="18" charset="0"/>
                <a:cs typeface="Times New Roman" pitchFamily="18" charset="0"/>
              </a:rPr>
              <a:t>Saving Bank Accounts.</a:t>
            </a:r>
          </a:p>
          <a:p>
            <a:pPr lvl="0"/>
            <a:r>
              <a:rPr lang="en-US" sz="3200" dirty="0">
                <a:latin typeface="Times New Roman" pitchFamily="18" charset="0"/>
                <a:cs typeface="Times New Roman" pitchFamily="18" charset="0"/>
              </a:rPr>
              <a:t>Notice Deposit Receipts and Accounts.</a:t>
            </a:r>
          </a:p>
          <a:p>
            <a:pPr lvl="0"/>
            <a:r>
              <a:rPr lang="en-US" sz="3200" dirty="0">
                <a:latin typeface="Times New Roman" pitchFamily="18" charset="0"/>
                <a:cs typeface="Times New Roman" pitchFamily="18" charset="0"/>
              </a:rPr>
              <a:t>Fixed Deposit Receipts and Accounts (e.g. </a:t>
            </a:r>
            <a:r>
              <a:rPr lang="en-US" sz="3200" dirty="0" err="1">
                <a:latin typeface="Times New Roman" pitchFamily="18" charset="0"/>
                <a:cs typeface="Times New Roman" pitchFamily="18" charset="0"/>
              </a:rPr>
              <a:t>Khas</a:t>
            </a:r>
            <a:r>
              <a:rPr lang="en-US" sz="3200" dirty="0">
                <a:latin typeface="Times New Roman" pitchFamily="18" charset="0"/>
                <a:cs typeface="Times New Roman" pitchFamily="18" charset="0"/>
              </a:rPr>
              <a:t> Deposit Certificate).</a:t>
            </a:r>
          </a:p>
          <a:p>
            <a:pPr lvl="0"/>
            <a:r>
              <a:rPr lang="en-US" sz="3200" dirty="0">
                <a:latin typeface="Times New Roman" pitchFamily="18" charset="0"/>
                <a:cs typeface="Times New Roman" pitchFamily="18" charset="0"/>
              </a:rPr>
              <a:t>Savings/Deposit Certificate (e.g. </a:t>
            </a:r>
            <a:r>
              <a:rPr lang="en-US" sz="3200" dirty="0" err="1">
                <a:latin typeface="Times New Roman" pitchFamily="18" charset="0"/>
                <a:cs typeface="Times New Roman" pitchFamily="18" charset="0"/>
              </a:rPr>
              <a:t>Defence</a:t>
            </a:r>
            <a:r>
              <a:rPr lang="en-US" sz="3200" dirty="0">
                <a:latin typeface="Times New Roman" pitchFamily="18" charset="0"/>
                <a:cs typeface="Times New Roman" pitchFamily="18" charset="0"/>
              </a:rPr>
              <a:t> Saving Certificates, National Deposit Certificates)</a:t>
            </a:r>
          </a:p>
          <a:p>
            <a:endParaRPr lang="en-US" dirty="0"/>
          </a:p>
        </p:txBody>
      </p:sp>
    </p:spTree>
    <p:extLst>
      <p:ext uri="{BB962C8B-B14F-4D97-AF65-F5344CB8AC3E}">
        <p14:creationId xmlns:p14="http://schemas.microsoft.com/office/powerpoint/2010/main" val="16436557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019799"/>
          </a:xfrm>
        </p:spPr>
        <p:txBody>
          <a:bodyPr>
            <a:normAutofit/>
          </a:bodyPr>
          <a:lstStyle/>
          <a:p>
            <a:pPr lvl="0"/>
            <a:r>
              <a:rPr lang="en-US" sz="3600" dirty="0">
                <a:latin typeface="Times New Roman" pitchFamily="18" charset="0"/>
                <a:cs typeface="Times New Roman" pitchFamily="18" charset="0"/>
              </a:rPr>
              <a:t>Units of the National Investment Trust (NIT)</a:t>
            </a:r>
          </a:p>
          <a:p>
            <a:pPr lvl="0"/>
            <a:r>
              <a:rPr lang="en-US" sz="3600" dirty="0">
                <a:latin typeface="Times New Roman" pitchFamily="18" charset="0"/>
                <a:cs typeface="Times New Roman" pitchFamily="18" charset="0"/>
              </a:rPr>
              <a:t>I.C.P. Mutual Fund Certificates</a:t>
            </a:r>
          </a:p>
          <a:p>
            <a:pPr lvl="0"/>
            <a:r>
              <a:rPr lang="en-US" sz="3600" dirty="0">
                <a:latin typeface="Times New Roman" pitchFamily="18" charset="0"/>
                <a:cs typeface="Times New Roman" pitchFamily="18" charset="0"/>
              </a:rPr>
              <a:t>Government Securities (other than prize bonds).</a:t>
            </a:r>
          </a:p>
          <a:p>
            <a:pPr lvl="0"/>
            <a:r>
              <a:rPr lang="en-US" sz="3600" dirty="0">
                <a:latin typeface="Times New Roman" pitchFamily="18" charset="0"/>
                <a:cs typeface="Times New Roman" pitchFamily="18" charset="0"/>
              </a:rPr>
              <a:t>Securities including shares </a:t>
            </a:r>
            <a:r>
              <a:rPr lang="en-US" sz="3600" dirty="0" smtClean="0">
                <a:latin typeface="Times New Roman" pitchFamily="18" charset="0"/>
                <a:cs typeface="Times New Roman" pitchFamily="18" charset="0"/>
              </a:rPr>
              <a:t> </a:t>
            </a:r>
            <a:endParaRPr lang="en-US" sz="3600" dirty="0">
              <a:latin typeface="Times New Roman" pitchFamily="18" charset="0"/>
              <a:cs typeface="Times New Roman" pitchFamily="18" charset="0"/>
            </a:endParaRPr>
          </a:p>
          <a:p>
            <a:pPr lvl="0"/>
            <a:r>
              <a:rPr lang="en-US" sz="3600" dirty="0">
                <a:latin typeface="Times New Roman" pitchFamily="18" charset="0"/>
                <a:cs typeface="Times New Roman" pitchFamily="18" charset="0"/>
              </a:rPr>
              <a:t>Annuities.</a:t>
            </a:r>
          </a:p>
          <a:p>
            <a:pPr lvl="0"/>
            <a:r>
              <a:rPr lang="en-US" sz="3600" dirty="0">
                <a:latin typeface="Times New Roman" pitchFamily="18" charset="0"/>
                <a:cs typeface="Times New Roman" pitchFamily="18" charset="0"/>
              </a:rPr>
              <a:t>Life Insurance Policies</a:t>
            </a:r>
          </a:p>
          <a:p>
            <a:pPr lvl="0"/>
            <a:r>
              <a:rPr lang="en-US" sz="3600" dirty="0">
                <a:latin typeface="Times New Roman" pitchFamily="18" charset="0"/>
                <a:cs typeface="Times New Roman" pitchFamily="18" charset="0"/>
              </a:rPr>
              <a:t>Provident Funds.</a:t>
            </a:r>
            <a:endParaRPr lang="en-US" sz="2800" dirty="0">
              <a:latin typeface="Times New Roman" pitchFamily="18" charset="0"/>
              <a:cs typeface="Times New Roman" pitchFamily="18" charset="0"/>
            </a:endParaRPr>
          </a:p>
          <a:p>
            <a:r>
              <a:rPr lang="en-US" sz="1400" dirty="0"/>
              <a:t>Govt. of Pakistan.(2007). </a:t>
            </a:r>
            <a:r>
              <a:rPr lang="en-US" sz="1400" i="1" dirty="0"/>
              <a:t>Opt. Cite</a:t>
            </a:r>
            <a:endParaRPr lang="en-US" sz="1400" dirty="0"/>
          </a:p>
          <a:p>
            <a:endParaRPr lang="en-US" dirty="0"/>
          </a:p>
        </p:txBody>
      </p:sp>
    </p:spTree>
    <p:extLst>
      <p:ext uri="{BB962C8B-B14F-4D97-AF65-F5344CB8AC3E}">
        <p14:creationId xmlns:p14="http://schemas.microsoft.com/office/powerpoint/2010/main" val="39800521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buNone/>
            </a:pPr>
            <a:r>
              <a:rPr lang="en-US" sz="6600" dirty="0">
                <a:latin typeface="Times New Roman" pitchFamily="18" charset="0"/>
                <a:cs typeface="Times New Roman" pitchFamily="18" charset="0"/>
              </a:rPr>
              <a:t>EXEMPTION OF ZAKAT</a:t>
            </a:r>
          </a:p>
          <a:p>
            <a:endParaRPr lang="en-US" sz="6600" dirty="0"/>
          </a:p>
        </p:txBody>
      </p:sp>
    </p:spTree>
    <p:extLst>
      <p:ext uri="{BB962C8B-B14F-4D97-AF65-F5344CB8AC3E}">
        <p14:creationId xmlns:p14="http://schemas.microsoft.com/office/powerpoint/2010/main" val="7955551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686800" cy="5638799"/>
          </a:xfrm>
        </p:spPr>
        <p:txBody>
          <a:bodyPr/>
          <a:lstStyle/>
          <a:p>
            <a:pPr marL="0" indent="0">
              <a:buNone/>
            </a:pPr>
            <a:r>
              <a:rPr lang="en-US" sz="4800" b="1" i="1" dirty="0">
                <a:latin typeface="Times New Roman" pitchFamily="18" charset="0"/>
                <a:cs typeface="Times New Roman" pitchFamily="18" charset="0"/>
              </a:rPr>
              <a:t>Organization</a:t>
            </a:r>
            <a:r>
              <a:rPr lang="en-US" sz="4800" b="1" i="1" dirty="0" smtClean="0">
                <a:latin typeface="Times New Roman" pitchFamily="18" charset="0"/>
                <a:cs typeface="Times New Roman" pitchFamily="18" charset="0"/>
              </a:rPr>
              <a:t>/</a:t>
            </a:r>
          </a:p>
          <a:p>
            <a:pPr marL="0" indent="0">
              <a:buNone/>
            </a:pPr>
            <a:r>
              <a:rPr lang="en-US" sz="4800" b="1" i="1" dirty="0" smtClean="0">
                <a:latin typeface="Times New Roman" pitchFamily="18" charset="0"/>
                <a:cs typeface="Times New Roman" pitchFamily="18" charset="0"/>
              </a:rPr>
              <a:t>institution/funds </a:t>
            </a:r>
            <a:r>
              <a:rPr lang="en-US" sz="4800" b="1" i="1" dirty="0">
                <a:latin typeface="Times New Roman" pitchFamily="18" charset="0"/>
                <a:cs typeface="Times New Roman" pitchFamily="18" charset="0"/>
              </a:rPr>
              <a:t>exempted from </a:t>
            </a:r>
            <a:endParaRPr lang="en-US" sz="4800" b="1" i="1" dirty="0" smtClean="0">
              <a:latin typeface="Times New Roman" pitchFamily="18" charset="0"/>
              <a:cs typeface="Times New Roman" pitchFamily="18" charset="0"/>
            </a:endParaRPr>
          </a:p>
          <a:p>
            <a:pPr marL="0" indent="0">
              <a:buNone/>
            </a:pPr>
            <a:r>
              <a:rPr lang="en-US" sz="4800" b="1" i="1" dirty="0" smtClean="0">
                <a:latin typeface="Times New Roman" pitchFamily="18" charset="0"/>
                <a:cs typeface="Times New Roman" pitchFamily="18" charset="0"/>
              </a:rPr>
              <a:t>levy </a:t>
            </a:r>
            <a:r>
              <a:rPr lang="en-US" sz="4800" b="1" i="1" dirty="0">
                <a:latin typeface="Times New Roman" pitchFamily="18" charset="0"/>
                <a:cs typeface="Times New Roman" pitchFamily="18" charset="0"/>
              </a:rPr>
              <a:t>of Zakat</a:t>
            </a:r>
          </a:p>
          <a:p>
            <a:pPr marL="0" indent="0">
              <a:buNone/>
            </a:pPr>
            <a:endParaRPr lang="en-US" dirty="0"/>
          </a:p>
          <a:p>
            <a:endParaRPr lang="en-US" dirty="0"/>
          </a:p>
        </p:txBody>
      </p:sp>
    </p:spTree>
    <p:extLst>
      <p:ext uri="{BB962C8B-B14F-4D97-AF65-F5344CB8AC3E}">
        <p14:creationId xmlns:p14="http://schemas.microsoft.com/office/powerpoint/2010/main" val="41108658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1"/>
            <a:ext cx="8686800" cy="6248400"/>
          </a:xfrm>
        </p:spPr>
        <p:txBody>
          <a:bodyPr>
            <a:normAutofit/>
          </a:bodyPr>
          <a:lstStyle/>
          <a:p>
            <a:r>
              <a:rPr lang="en-US" sz="3600" dirty="0" smtClean="0">
                <a:latin typeface="Times New Roman" pitchFamily="18" charset="0"/>
                <a:cs typeface="Times New Roman" pitchFamily="18" charset="0"/>
              </a:rPr>
              <a:t>Under Article 31 of the constitution of Islamic Republic of Pakistan, the government is duty-bound to “enable the Muslim, individually and collectively, to order their lives in accordance with the fundamental principles and basic concept of Islam and to provide facilities whereby they may be enabled to understand the meaning of life according to the Holy Quran and </a:t>
            </a:r>
            <a:r>
              <a:rPr lang="en-US" sz="3600" dirty="0" err="1" smtClean="0">
                <a:latin typeface="Times New Roman" pitchFamily="18" charset="0"/>
                <a:cs typeface="Times New Roman" pitchFamily="18" charset="0"/>
              </a:rPr>
              <a:t>Sunnah</a:t>
            </a:r>
            <a:r>
              <a:rPr lang="en-US" sz="3600" dirty="0" smtClean="0">
                <a:latin typeface="Times New Roman" pitchFamily="18" charset="0"/>
                <a:cs typeface="Times New Roman" pitchFamily="18" charset="0"/>
              </a:rPr>
              <a:t>.” </a:t>
            </a:r>
          </a:p>
          <a:p>
            <a:pPr marL="0" indent="0">
              <a:buNone/>
            </a:pPr>
            <a:endParaRPr lang="en-US" dirty="0" smtClean="0">
              <a:latin typeface="Arial Black" pitchFamily="34" charset="0"/>
            </a:endParaRPr>
          </a:p>
          <a:p>
            <a:endParaRPr lang="en-US" dirty="0"/>
          </a:p>
        </p:txBody>
      </p:sp>
    </p:spTree>
    <p:extLst>
      <p:ext uri="{BB962C8B-B14F-4D97-AF65-F5344CB8AC3E}">
        <p14:creationId xmlns:p14="http://schemas.microsoft.com/office/powerpoint/2010/main" val="38280237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458200" cy="6248399"/>
          </a:xfrm>
        </p:spPr>
        <p:txBody>
          <a:bodyPr>
            <a:normAutofit lnSpcReduction="10000"/>
          </a:bodyPr>
          <a:lstStyle/>
          <a:p>
            <a:pPr lvl="0"/>
            <a:r>
              <a:rPr lang="en-US" sz="2800" dirty="0">
                <a:latin typeface="Times New Roman" pitchFamily="18" charset="0"/>
                <a:cs typeface="Times New Roman" pitchFamily="18" charset="0"/>
              </a:rPr>
              <a:t>Federal Government, a </a:t>
            </a:r>
            <a:r>
              <a:rPr lang="en-US" sz="2800" dirty="0" smtClean="0">
                <a:latin typeface="Times New Roman" pitchFamily="18" charset="0"/>
                <a:cs typeface="Times New Roman" pitchFamily="18" charset="0"/>
              </a:rPr>
              <a:t>Provincial </a:t>
            </a:r>
            <a:r>
              <a:rPr lang="en-US" sz="2800" dirty="0">
                <a:latin typeface="Times New Roman" pitchFamily="18" charset="0"/>
                <a:cs typeface="Times New Roman" pitchFamily="18" charset="0"/>
              </a:rPr>
              <a:t>Government or local authority.</a:t>
            </a:r>
          </a:p>
          <a:p>
            <a:pPr lvl="0"/>
            <a:r>
              <a:rPr lang="en-US" sz="2800" dirty="0">
                <a:latin typeface="Times New Roman" pitchFamily="18" charset="0"/>
                <a:cs typeface="Times New Roman" pitchFamily="18" charset="0"/>
              </a:rPr>
              <a:t>Statutory corporation, companies or other enterprise owned wholly by Federal or Provincial Government, a local authority or a corporation owned by the Federal Government or a Provincial Government, either single or jointly.</a:t>
            </a:r>
          </a:p>
          <a:p>
            <a:pPr lvl="0"/>
            <a:r>
              <a:rPr lang="en-US" sz="2800" dirty="0">
                <a:latin typeface="Times New Roman" pitchFamily="18" charset="0"/>
                <a:cs typeface="Times New Roman" pitchFamily="18" charset="0"/>
              </a:rPr>
              <a:t>National Investment Trust (NIT)</a:t>
            </a:r>
          </a:p>
          <a:p>
            <a:pPr lvl="0"/>
            <a:r>
              <a:rPr lang="en-US" sz="2800" dirty="0" smtClean="0">
                <a:latin typeface="Times New Roman" pitchFamily="18" charset="0"/>
                <a:cs typeface="Times New Roman" pitchFamily="18" charset="0"/>
              </a:rPr>
              <a:t>Investment </a:t>
            </a:r>
            <a:r>
              <a:rPr lang="en-US" sz="2800" dirty="0">
                <a:latin typeface="Times New Roman" pitchFamily="18" charset="0"/>
                <a:cs typeface="Times New Roman" pitchFamily="18" charset="0"/>
              </a:rPr>
              <a:t>Corporation of Pakistan.</a:t>
            </a:r>
          </a:p>
          <a:p>
            <a:pPr lvl="0"/>
            <a:r>
              <a:rPr lang="en-US" sz="2800" dirty="0" err="1">
                <a:latin typeface="Times New Roman" pitchFamily="18" charset="0"/>
                <a:cs typeface="Times New Roman" pitchFamily="18" charset="0"/>
              </a:rPr>
              <a:t>Deeni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Madarasah</a:t>
            </a:r>
            <a:r>
              <a:rPr lang="en-US" sz="2800" dirty="0">
                <a:latin typeface="Times New Roman" pitchFamily="18" charset="0"/>
                <a:cs typeface="Times New Roman" pitchFamily="18" charset="0"/>
              </a:rPr>
              <a:t> registered as such by </a:t>
            </a:r>
            <a:r>
              <a:rPr lang="en-US" sz="2800" dirty="0" err="1">
                <a:latin typeface="Times New Roman" pitchFamily="18" charset="0"/>
                <a:cs typeface="Times New Roman" pitchFamily="18" charset="0"/>
              </a:rPr>
              <a:t>Auqaf</a:t>
            </a:r>
            <a:r>
              <a:rPr lang="en-US" sz="2800" dirty="0">
                <a:latin typeface="Times New Roman" pitchFamily="18" charset="0"/>
                <a:cs typeface="Times New Roman" pitchFamily="18" charset="0"/>
              </a:rPr>
              <a:t> Department.</a:t>
            </a:r>
          </a:p>
          <a:p>
            <a:pPr lvl="0"/>
            <a:r>
              <a:rPr lang="en-US" sz="2800" dirty="0">
                <a:latin typeface="Times New Roman" pitchFamily="18" charset="0"/>
                <a:cs typeface="Times New Roman" pitchFamily="18" charset="0"/>
              </a:rPr>
              <a:t>A mosque.</a:t>
            </a:r>
          </a:p>
          <a:p>
            <a:pPr lvl="0"/>
            <a:r>
              <a:rPr lang="en-US" sz="2800" dirty="0">
                <a:latin typeface="Times New Roman" pitchFamily="18" charset="0"/>
                <a:cs typeface="Times New Roman" pitchFamily="18" charset="0"/>
              </a:rPr>
              <a:t>An orphanage registered as such under the law relating to orphanage.</a:t>
            </a:r>
          </a:p>
          <a:p>
            <a:pPr marL="0" indent="0">
              <a:buNone/>
            </a:pPr>
            <a:endParaRPr lang="en-US" sz="3200" dirty="0"/>
          </a:p>
          <a:p>
            <a:endParaRPr lang="en-US" dirty="0"/>
          </a:p>
        </p:txBody>
      </p:sp>
    </p:spTree>
    <p:extLst>
      <p:ext uri="{BB962C8B-B14F-4D97-AF65-F5344CB8AC3E}">
        <p14:creationId xmlns:p14="http://schemas.microsoft.com/office/powerpoint/2010/main" val="17162596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1"/>
            <a:ext cx="8763000" cy="6248400"/>
          </a:xfrm>
        </p:spPr>
        <p:txBody>
          <a:bodyPr>
            <a:normAutofit/>
          </a:bodyPr>
          <a:lstStyle/>
          <a:p>
            <a:pPr lvl="0"/>
            <a:r>
              <a:rPr lang="en-US" sz="2400" dirty="0">
                <a:latin typeface="Times New Roman" pitchFamily="18" charset="0"/>
                <a:cs typeface="Times New Roman" pitchFamily="18" charset="0"/>
              </a:rPr>
              <a:t>An institution, fund, trust, endowment or society, which are:</a:t>
            </a:r>
          </a:p>
          <a:p>
            <a:pPr lvl="0"/>
            <a:r>
              <a:rPr lang="en-US" sz="2400" dirty="0">
                <a:latin typeface="Times New Roman" pitchFamily="18" charset="0"/>
                <a:cs typeface="Times New Roman" pitchFamily="18" charset="0"/>
              </a:rPr>
              <a:t>Registered as charitable organization under the Societies Registration Act or as a Companies Act or registered or approved as  charitable or Social Welfare Organization under any other law for the time being in Force and approved by the Central Board of Revenue under Section 2(36) of Income Tax Ordinance 2001</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lvl="0"/>
            <a:r>
              <a:rPr lang="en-US" sz="2400" dirty="0">
                <a:latin typeface="Times New Roman" pitchFamily="18" charset="0"/>
                <a:cs typeface="Times New Roman" pitchFamily="18" charset="0"/>
              </a:rPr>
              <a:t>A recognized Provident Fund recognized under Income Tax ordinance, 2001.</a:t>
            </a:r>
          </a:p>
          <a:p>
            <a:pPr lvl="0"/>
            <a:r>
              <a:rPr lang="en-US" sz="2400" dirty="0">
                <a:latin typeface="Times New Roman" pitchFamily="18" charset="0"/>
                <a:cs typeface="Times New Roman" pitchFamily="18" charset="0"/>
              </a:rPr>
              <a:t>A Zakat Fund</a:t>
            </a:r>
          </a:p>
          <a:p>
            <a:pPr lvl="0"/>
            <a:r>
              <a:rPr lang="en-US" sz="2400" dirty="0">
                <a:latin typeface="Times New Roman" pitchFamily="18" charset="0"/>
                <a:cs typeface="Times New Roman" pitchFamily="18" charset="0"/>
              </a:rPr>
              <a:t>Unit Fund maintained by the </a:t>
            </a:r>
            <a:r>
              <a:rPr lang="en-US" sz="2400" dirty="0" smtClean="0">
                <a:latin typeface="Times New Roman" pitchFamily="18" charset="0"/>
                <a:cs typeface="Times New Roman" pitchFamily="18" charset="0"/>
              </a:rPr>
              <a:t>Defense </a:t>
            </a:r>
            <a:r>
              <a:rPr lang="en-US" sz="2400" dirty="0">
                <a:latin typeface="Times New Roman" pitchFamily="18" charset="0"/>
                <a:cs typeface="Times New Roman" pitchFamily="18" charset="0"/>
              </a:rPr>
              <a:t>Services, including Civil Armed Forces</a:t>
            </a:r>
          </a:p>
          <a:p>
            <a:pPr lvl="0"/>
            <a:r>
              <a:rPr lang="en-US" sz="2400" dirty="0">
                <a:latin typeface="Times New Roman" pitchFamily="18" charset="0"/>
                <a:cs typeface="Times New Roman" pitchFamily="18" charset="0"/>
              </a:rPr>
              <a:t>Amount of party to suit or case kept with or under the orders of a court pending decision of the suit or case.</a:t>
            </a:r>
          </a:p>
          <a:p>
            <a:endParaRPr lang="en-US" dirty="0"/>
          </a:p>
        </p:txBody>
      </p:sp>
    </p:spTree>
    <p:extLst>
      <p:ext uri="{BB962C8B-B14F-4D97-AF65-F5344CB8AC3E}">
        <p14:creationId xmlns:p14="http://schemas.microsoft.com/office/powerpoint/2010/main" val="35589598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807361"/>
            <a:ext cx="8458200" cy="4593439"/>
          </a:xfrm>
        </p:spPr>
        <p:txBody>
          <a:bodyPr>
            <a:normAutofit/>
          </a:bodyPr>
          <a:lstStyle/>
          <a:p>
            <a:pPr marL="0" indent="0">
              <a:buNone/>
            </a:pPr>
            <a:r>
              <a:rPr lang="en-US" sz="3600" dirty="0">
                <a:latin typeface="Times New Roman" pitchFamily="18" charset="0"/>
                <a:cs typeface="Times New Roman" pitchFamily="18" charset="0"/>
              </a:rPr>
              <a:t>Zakat is charged and collected on assets listed in the First Schedule of Zakat  and Ushr Ordinance, on compulsory basis for each Zakat year. Rates and manner of deduction applies as given in the Schedule</a:t>
            </a:r>
            <a:endParaRPr lang="en-US" sz="3600" b="1" dirty="0">
              <a:latin typeface="Times New Roman" pitchFamily="18" charset="0"/>
              <a:cs typeface="Times New Roman" pitchFamily="18" charset="0"/>
            </a:endParaRPr>
          </a:p>
          <a:p>
            <a:endParaRPr lang="en-US" sz="3600" dirty="0"/>
          </a:p>
        </p:txBody>
      </p:sp>
      <p:sp>
        <p:nvSpPr>
          <p:cNvPr id="2" name="Title 1"/>
          <p:cNvSpPr>
            <a:spLocks noGrp="1"/>
          </p:cNvSpPr>
          <p:nvPr>
            <p:ph type="title"/>
          </p:nvPr>
        </p:nvSpPr>
        <p:spPr>
          <a:xfrm>
            <a:off x="1009442" y="304800"/>
            <a:ext cx="7125113" cy="1295399"/>
          </a:xfrm>
        </p:spPr>
        <p:txBody>
          <a:bodyPr>
            <a:normAutofit fontScale="90000"/>
          </a:bodyPr>
          <a:lstStyle/>
          <a:p>
            <a:r>
              <a:rPr lang="en-US" b="1" dirty="0" smtClean="0"/>
              <a:t/>
            </a:r>
            <a:br>
              <a:rPr lang="en-US" b="1" dirty="0" smtClean="0"/>
            </a:br>
            <a:r>
              <a:rPr lang="en-US" b="1" dirty="0" smtClean="0">
                <a:latin typeface="Times New Roman" pitchFamily="18" charset="0"/>
                <a:cs typeface="Times New Roman" pitchFamily="18" charset="0"/>
              </a:rPr>
              <a:t>ZAKAT </a:t>
            </a:r>
            <a:r>
              <a:rPr lang="en-US" b="1" dirty="0">
                <a:latin typeface="Times New Roman" pitchFamily="18" charset="0"/>
                <a:cs typeface="Times New Roman" pitchFamily="18" charset="0"/>
              </a:rPr>
              <a:t>DISBURSMENT CHANNELS</a:t>
            </a:r>
            <a:br>
              <a:rPr lang="en-US" b="1"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0543140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172199"/>
          </a:xfrm>
        </p:spPr>
        <p:txBody>
          <a:bodyPr/>
          <a:lstStyle/>
          <a:p>
            <a:r>
              <a:rPr lang="en-US" sz="2800" dirty="0"/>
              <a:t>The Zakat deducted at source is credited to </a:t>
            </a:r>
            <a:r>
              <a:rPr lang="en-US" sz="2800" dirty="0">
                <a:latin typeface="Times New Roman" pitchFamily="18" charset="0"/>
                <a:cs typeface="Times New Roman" pitchFamily="18" charset="0"/>
              </a:rPr>
              <a:t>Central Zakat Fund (CZF) in Central Account No.8 maintained with the State Bank of Pakistan. Each Zakat Deduction Office (DZO) maintains a Collection Account in the name of CZF and proposes Quarterly Summary Reports for submission to its Head Office, called Zakat Deductions Controlling Agency (ZDCA). Each ZDCA maintains a consolidated collection account in the name of CZF and remits quarterly the aggregate of the amount collected by its ZDOs to Central Zakat Account No.8 with the State Bank</a:t>
            </a:r>
            <a:r>
              <a:rPr lang="en-US" sz="2800" dirty="0"/>
              <a:t>. </a:t>
            </a:r>
          </a:p>
          <a:p>
            <a:endParaRPr lang="en-US" dirty="0"/>
          </a:p>
        </p:txBody>
      </p:sp>
    </p:spTree>
    <p:extLst>
      <p:ext uri="{BB962C8B-B14F-4D97-AF65-F5344CB8AC3E}">
        <p14:creationId xmlns:p14="http://schemas.microsoft.com/office/powerpoint/2010/main" val="36656699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458200" cy="6172199"/>
          </a:xfrm>
        </p:spPr>
        <p:txBody>
          <a:bodyPr/>
          <a:lstStyle/>
          <a:p>
            <a:pPr marL="0" indent="0">
              <a:buNone/>
            </a:pPr>
            <a:r>
              <a:rPr lang="en-US" dirty="0" smtClean="0"/>
              <a:t>  </a:t>
            </a:r>
            <a:endParaRPr lang="en-US" dirty="0"/>
          </a:p>
          <a:p>
            <a:r>
              <a:rPr lang="en-US" dirty="0"/>
              <a:t>	</a:t>
            </a:r>
            <a:r>
              <a:rPr lang="en-US" sz="2800" dirty="0">
                <a:latin typeface="Times New Roman" pitchFamily="18" charset="0"/>
                <a:cs typeface="Times New Roman" pitchFamily="18" charset="0"/>
              </a:rPr>
              <a:t>The moneys collected in CZF are utilized for purposes specified in the Ordinance. The Central Zakat Council (CZC) prepares budget for each financial year for disbursement and transfer of funds to provincial Zakat Fund (PZF)/ICT/NA.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accounts of CZF are maintained and operated by the Secretary, Religious Affairs in his capacity as the Administrator General. In its turn, the Provincial Zakat Council transfers funds to District Zakat Fund (DZF) on population basis for disbursement</a:t>
            </a:r>
            <a:r>
              <a:rPr lang="en-US" dirty="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13076334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172199"/>
          </a:xfrm>
        </p:spPr>
        <p:txBody>
          <a:bodyPr>
            <a:normAutofit/>
          </a:bodyPr>
          <a:lstStyle/>
          <a:p>
            <a:pPr marL="0" indent="0">
              <a:buNone/>
            </a:pPr>
            <a:r>
              <a:rPr lang="en-US" sz="3600" dirty="0">
                <a:latin typeface="Times New Roman" pitchFamily="18" charset="0"/>
                <a:cs typeface="Times New Roman" pitchFamily="18" charset="0"/>
              </a:rPr>
              <a:t>From DZF, the funds are finally transferred to Local Zakat Fund (LZF) for disbursement to Zakat beneficiaries. </a:t>
            </a:r>
            <a:endParaRPr lang="en-US" sz="3600" dirty="0" smtClean="0">
              <a:latin typeface="Times New Roman" pitchFamily="18" charset="0"/>
              <a:cs typeface="Times New Roman" pitchFamily="18" charset="0"/>
            </a:endParaRPr>
          </a:p>
          <a:p>
            <a:pPr marL="0" indent="0">
              <a:buNone/>
            </a:pPr>
            <a:endParaRPr lang="en-US" sz="3600" dirty="0">
              <a:latin typeface="Times New Roman" pitchFamily="18" charset="0"/>
              <a:cs typeface="Times New Roman" pitchFamily="18" charset="0"/>
            </a:endParaRPr>
          </a:p>
          <a:p>
            <a:pPr marL="0" indent="0">
              <a:buNone/>
            </a:pPr>
            <a:r>
              <a:rPr lang="en-US" sz="3600" dirty="0" smtClean="0">
                <a:latin typeface="Times New Roman" pitchFamily="18" charset="0"/>
                <a:cs typeface="Times New Roman" pitchFamily="18" charset="0"/>
              </a:rPr>
              <a:t>Each </a:t>
            </a:r>
            <a:r>
              <a:rPr lang="en-US" sz="3600" dirty="0">
                <a:latin typeface="Times New Roman" pitchFamily="18" charset="0"/>
                <a:cs typeface="Times New Roman" pitchFamily="18" charset="0"/>
              </a:rPr>
              <a:t>LZC maintains a LZF account at a nearby branch of a scheduled bank. Disbursements from LZF are made through cheques duly signed by the Chairman, LZC jointly with a member nominated as such.</a:t>
            </a:r>
          </a:p>
        </p:txBody>
      </p:sp>
    </p:spTree>
    <p:extLst>
      <p:ext uri="{BB962C8B-B14F-4D97-AF65-F5344CB8AC3E}">
        <p14:creationId xmlns:p14="http://schemas.microsoft.com/office/powerpoint/2010/main" val="14605601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807361"/>
            <a:ext cx="8534400" cy="4822039"/>
          </a:xfrm>
        </p:spPr>
        <p:txBody>
          <a:bodyPr>
            <a:normAutofit/>
          </a:bodyPr>
          <a:lstStyle/>
          <a:p>
            <a:r>
              <a:rPr lang="en-US" sz="2800" b="1" i="1" dirty="0">
                <a:latin typeface="Arial Black" pitchFamily="34" charset="0"/>
              </a:rPr>
              <a:t>A. CENTRAL ZAKAT COUNCIL (CZC)</a:t>
            </a:r>
          </a:p>
          <a:p>
            <a:r>
              <a:rPr lang="en-US" sz="2800" b="1" dirty="0">
                <a:latin typeface="Arial Black" pitchFamily="34" charset="0"/>
              </a:rPr>
              <a:t>	FUNCTIONS</a:t>
            </a:r>
          </a:p>
          <a:p>
            <a:r>
              <a:rPr lang="en-US" sz="2800" dirty="0">
                <a:latin typeface="Arial Black" pitchFamily="34" charset="0"/>
              </a:rPr>
              <a:t> </a:t>
            </a:r>
            <a:endParaRPr lang="en-US" sz="2400" dirty="0">
              <a:latin typeface="Arial Black" pitchFamily="34" charset="0"/>
            </a:endParaRPr>
          </a:p>
          <a:p>
            <a:pPr lvl="1"/>
            <a:r>
              <a:rPr lang="en-US" sz="2400" dirty="0">
                <a:latin typeface="Arial Black" pitchFamily="34" charset="0"/>
              </a:rPr>
              <a:t>Policy guidelines.</a:t>
            </a:r>
            <a:endParaRPr lang="en-US" sz="2000" dirty="0">
              <a:latin typeface="Arial Black" pitchFamily="34" charset="0"/>
            </a:endParaRPr>
          </a:p>
          <a:p>
            <a:pPr lvl="1"/>
            <a:r>
              <a:rPr lang="en-US" sz="2400" dirty="0">
                <a:latin typeface="Arial Black" pitchFamily="34" charset="0"/>
              </a:rPr>
              <a:t>General Superintendence and control.</a:t>
            </a:r>
            <a:endParaRPr lang="en-US" sz="2000" dirty="0">
              <a:latin typeface="Arial Black" pitchFamily="34" charset="0"/>
            </a:endParaRPr>
          </a:p>
          <a:p>
            <a:pPr lvl="1"/>
            <a:r>
              <a:rPr lang="en-US" sz="2400" dirty="0">
                <a:latin typeface="Arial Black" pitchFamily="34" charset="0"/>
              </a:rPr>
              <a:t>Management of Zakat funds.</a:t>
            </a:r>
            <a:endParaRPr lang="en-US" sz="2000" dirty="0">
              <a:latin typeface="Arial Black" pitchFamily="34" charset="0"/>
            </a:endParaRPr>
          </a:p>
          <a:p>
            <a:pPr lvl="1"/>
            <a:r>
              <a:rPr lang="en-US" sz="2400" dirty="0">
                <a:latin typeface="Arial Black" pitchFamily="34" charset="0"/>
              </a:rPr>
              <a:t>Maintenance of accounts.</a:t>
            </a:r>
            <a:endParaRPr lang="en-US" sz="2000" dirty="0">
              <a:latin typeface="Arial Black" pitchFamily="34" charset="0"/>
            </a:endParaRPr>
          </a:p>
          <a:p>
            <a:r>
              <a:rPr lang="en-US" sz="2800" dirty="0">
                <a:latin typeface="Arial Black" pitchFamily="34" charset="0"/>
              </a:rPr>
              <a:t> </a:t>
            </a:r>
            <a:endParaRPr lang="en-US" sz="2400" dirty="0">
              <a:latin typeface="Arial Black" pitchFamily="34" charset="0"/>
            </a:endParaRPr>
          </a:p>
        </p:txBody>
      </p:sp>
      <p:sp>
        <p:nvSpPr>
          <p:cNvPr id="2" name="Title 1"/>
          <p:cNvSpPr>
            <a:spLocks noGrp="1"/>
          </p:cNvSpPr>
          <p:nvPr>
            <p:ph type="title"/>
          </p:nvPr>
        </p:nvSpPr>
        <p:spPr>
          <a:xfrm>
            <a:off x="1009442" y="228600"/>
            <a:ext cx="7125113" cy="1371599"/>
          </a:xfrm>
        </p:spPr>
        <p:txBody>
          <a:bodyPr>
            <a:normAutofit fontScale="90000"/>
          </a:bodyPr>
          <a:lstStyle/>
          <a:p>
            <a:r>
              <a:rPr lang="en-US" b="1" dirty="0"/>
              <a:t>ADMINISTRATIVE SETUP OF ZAKAT SYSTEM</a:t>
            </a:r>
            <a:br>
              <a:rPr lang="en-US" b="1" dirty="0"/>
            </a:br>
            <a:endParaRPr lang="en-US" dirty="0"/>
          </a:p>
        </p:txBody>
      </p:sp>
    </p:spTree>
    <p:extLst>
      <p:ext uri="{BB962C8B-B14F-4D97-AF65-F5344CB8AC3E}">
        <p14:creationId xmlns:p14="http://schemas.microsoft.com/office/powerpoint/2010/main" val="16137137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172199"/>
          </a:xfrm>
        </p:spPr>
        <p:txBody>
          <a:bodyPr>
            <a:normAutofit/>
          </a:bodyPr>
          <a:lstStyle/>
          <a:p>
            <a:r>
              <a:rPr lang="en-US" sz="2800" b="1" dirty="0"/>
              <a:t>COMPOSITION</a:t>
            </a:r>
          </a:p>
          <a:p>
            <a:pPr marL="0" indent="0">
              <a:buNone/>
            </a:pPr>
            <a:r>
              <a:rPr lang="en-US" sz="2800" dirty="0"/>
              <a:t> </a:t>
            </a:r>
          </a:p>
          <a:p>
            <a:pPr lvl="0"/>
            <a:r>
              <a:rPr lang="en-US" sz="2800" dirty="0">
                <a:latin typeface="Times New Roman" pitchFamily="18" charset="0"/>
                <a:cs typeface="Times New Roman" pitchFamily="18" charset="0"/>
              </a:rPr>
              <a:t>Chairman (a Judge of the Supreme Court of Pakistan)</a:t>
            </a:r>
          </a:p>
          <a:p>
            <a:pPr lvl="0"/>
            <a:r>
              <a:rPr lang="en-US" sz="2800" dirty="0">
                <a:latin typeface="Times New Roman" pitchFamily="18" charset="0"/>
                <a:cs typeface="Times New Roman" pitchFamily="18" charset="0"/>
              </a:rPr>
              <a:t>Four persons to be nominated by the President, of whom three shall be </a:t>
            </a:r>
            <a:r>
              <a:rPr lang="en-US" sz="2800" dirty="0" err="1">
                <a:latin typeface="Times New Roman" pitchFamily="18" charset="0"/>
                <a:cs typeface="Times New Roman" pitchFamily="18" charset="0"/>
              </a:rPr>
              <a:t>Ulema</a:t>
            </a:r>
            <a:r>
              <a:rPr lang="en-US" sz="2800" dirty="0">
                <a:latin typeface="Times New Roman" pitchFamily="18" charset="0"/>
                <a:cs typeface="Times New Roman" pitchFamily="18" charset="0"/>
              </a:rPr>
              <a:t> nominated in consultation with the Council of Islamic Ideology</a:t>
            </a:r>
          </a:p>
          <a:p>
            <a:pPr lvl="0"/>
            <a:r>
              <a:rPr lang="en-US" sz="2800" dirty="0">
                <a:latin typeface="Times New Roman" pitchFamily="18" charset="0"/>
                <a:cs typeface="Times New Roman" pitchFamily="18" charset="0"/>
              </a:rPr>
              <a:t>One person from each Province, to be nominated by the President.</a:t>
            </a:r>
          </a:p>
          <a:p>
            <a:pPr lvl="0"/>
            <a:r>
              <a:rPr lang="en-US" sz="2800" dirty="0">
                <a:latin typeface="Times New Roman" pitchFamily="18" charset="0"/>
                <a:cs typeface="Times New Roman" pitchFamily="18" charset="0"/>
              </a:rPr>
              <a:t>Two women, who shall not be less than forty-five years of age, to be nominated by the President</a:t>
            </a:r>
          </a:p>
          <a:p>
            <a:endParaRPr lang="en-US" dirty="0"/>
          </a:p>
        </p:txBody>
      </p:sp>
    </p:spTree>
    <p:extLst>
      <p:ext uri="{BB962C8B-B14F-4D97-AF65-F5344CB8AC3E}">
        <p14:creationId xmlns:p14="http://schemas.microsoft.com/office/powerpoint/2010/main" val="42153838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04800"/>
            <a:ext cx="8839200" cy="6248399"/>
          </a:xfrm>
        </p:spPr>
        <p:txBody>
          <a:bodyPr/>
          <a:lstStyle/>
          <a:p>
            <a:pPr lvl="0"/>
            <a:r>
              <a:rPr lang="en-US" sz="2800" dirty="0">
                <a:latin typeface="Times New Roman" pitchFamily="18" charset="0"/>
                <a:cs typeface="Times New Roman" pitchFamily="18" charset="0"/>
              </a:rPr>
              <a:t>Four Chief Administrators Zakat of the Provincial Governments.</a:t>
            </a:r>
          </a:p>
          <a:p>
            <a:pPr lvl="0"/>
            <a:r>
              <a:rPr lang="en-US" sz="2800" dirty="0">
                <a:latin typeface="Times New Roman" pitchFamily="18" charset="0"/>
                <a:cs typeface="Times New Roman" pitchFamily="18" charset="0"/>
              </a:rPr>
              <a:t>Four Federal Secretaries (Ministries of Finance, Health, Education </a:t>
            </a:r>
            <a:r>
              <a:rPr lang="en-US" sz="2800" dirty="0" smtClean="0">
                <a:latin typeface="Times New Roman" pitchFamily="18" charset="0"/>
                <a:cs typeface="Times New Roman" pitchFamily="18" charset="0"/>
              </a:rPr>
              <a:t>and </a:t>
            </a:r>
            <a:r>
              <a:rPr lang="en-US" sz="2800" dirty="0">
                <a:latin typeface="Times New Roman" pitchFamily="18" charset="0"/>
                <a:cs typeface="Times New Roman" pitchFamily="18" charset="0"/>
              </a:rPr>
              <a:t>Religious Affairs)</a:t>
            </a:r>
          </a:p>
          <a:p>
            <a:pPr lvl="0"/>
            <a:r>
              <a:rPr lang="en-US" sz="2800" dirty="0">
                <a:latin typeface="Times New Roman" pitchFamily="18" charset="0"/>
                <a:cs typeface="Times New Roman" pitchFamily="18" charset="0"/>
              </a:rPr>
              <a:t>The Administrator General Zakat, who shall also be the Secretary 	General of the Council and Chief Executive in Zakat matters. (The Secretary, Ministry of Religious Affairs, Zakat &amp; Ushr functions as Administrator General Zakat under the general superintendence and control of CZC)</a:t>
            </a:r>
          </a:p>
          <a:p>
            <a:endParaRPr lang="en-US" dirty="0"/>
          </a:p>
        </p:txBody>
      </p:sp>
    </p:spTree>
    <p:extLst>
      <p:ext uri="{BB962C8B-B14F-4D97-AF65-F5344CB8AC3E}">
        <p14:creationId xmlns:p14="http://schemas.microsoft.com/office/powerpoint/2010/main" val="12778198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3600" dirty="0"/>
              <a:t>Implementation Policy guidelines of CZC.</a:t>
            </a:r>
            <a:br>
              <a:rPr lang="en-US" sz="3600" dirty="0"/>
            </a:br>
            <a:r>
              <a:rPr lang="en-US" sz="3600" dirty="0"/>
              <a:t>Exercise control over Zakat matters.</a:t>
            </a:r>
            <a:br>
              <a:rPr lang="en-US" sz="3600" dirty="0"/>
            </a:br>
            <a:r>
              <a:rPr lang="en-US" sz="3600" dirty="0"/>
              <a:t>Management of provincial Zakat funds.</a:t>
            </a:r>
            <a:br>
              <a:rPr lang="en-US" sz="3600" dirty="0"/>
            </a:br>
            <a:r>
              <a:rPr lang="en-US" sz="3600" dirty="0"/>
              <a:t>Arrangements and maintenance of accounts</a:t>
            </a:r>
            <a:r>
              <a:rPr lang="en-US" dirty="0"/>
              <a:t>. </a:t>
            </a:r>
            <a:br>
              <a:rPr lang="en-US" dirty="0"/>
            </a:br>
            <a:endParaRPr lang="en-US" dirty="0"/>
          </a:p>
        </p:txBody>
      </p:sp>
      <p:sp>
        <p:nvSpPr>
          <p:cNvPr id="2" name="Title 1"/>
          <p:cNvSpPr>
            <a:spLocks noGrp="1"/>
          </p:cNvSpPr>
          <p:nvPr>
            <p:ph type="title"/>
          </p:nvPr>
        </p:nvSpPr>
        <p:spPr>
          <a:xfrm>
            <a:off x="1009442" y="152400"/>
            <a:ext cx="7125113" cy="1447799"/>
          </a:xfrm>
        </p:spPr>
        <p:txBody>
          <a:bodyPr>
            <a:normAutofit fontScale="90000"/>
          </a:bodyPr>
          <a:lstStyle/>
          <a:p>
            <a:r>
              <a:rPr lang="en-US" b="1" i="1" dirty="0" smtClean="0"/>
              <a:t>B)</a:t>
            </a:r>
            <a:r>
              <a:rPr lang="en-US" sz="2000" b="1" i="1" dirty="0" smtClean="0"/>
              <a:t>PROVINCIAL </a:t>
            </a:r>
            <a:r>
              <a:rPr lang="en-US" sz="2000" b="1" i="1" dirty="0"/>
              <a:t>ZAKAT COUNCIL (PZC)</a:t>
            </a:r>
            <a:br>
              <a:rPr lang="en-US" sz="2000" b="1" i="1" dirty="0"/>
            </a:br>
            <a:r>
              <a:rPr lang="en-US" sz="2000" b="1" dirty="0"/>
              <a:t>	FUNCTIONS</a:t>
            </a:r>
            <a:r>
              <a:rPr lang="en-US" b="1" dirty="0"/>
              <a:t/>
            </a:r>
            <a:br>
              <a:rPr lang="en-US" b="1" dirty="0"/>
            </a:br>
            <a:endParaRPr lang="en-US" dirty="0"/>
          </a:p>
        </p:txBody>
      </p:sp>
    </p:spTree>
    <p:extLst>
      <p:ext uri="{BB962C8B-B14F-4D97-AF65-F5344CB8AC3E}">
        <p14:creationId xmlns:p14="http://schemas.microsoft.com/office/powerpoint/2010/main" val="18268452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248399"/>
          </a:xfrm>
        </p:spPr>
        <p:txBody>
          <a:bodyPr>
            <a:normAutofit/>
          </a:bodyPr>
          <a:lstStyle/>
          <a:p>
            <a:r>
              <a:rPr lang="en-US" sz="3600" dirty="0">
                <a:latin typeface="Times New Roman" pitchFamily="18" charset="0"/>
                <a:cs typeface="Times New Roman" pitchFamily="18" charset="0"/>
              </a:rPr>
              <a:t>The system of Zakat was introduced through an Ordinance titled “Zakat &amp; Ushr Ordinance 1980” in June, </a:t>
            </a:r>
            <a:r>
              <a:rPr lang="en-US" sz="3600" dirty="0" smtClean="0">
                <a:latin typeface="Times New Roman" pitchFamily="18" charset="0"/>
                <a:cs typeface="Times New Roman" pitchFamily="18" charset="0"/>
              </a:rPr>
              <a:t>1980, now </a:t>
            </a:r>
            <a:r>
              <a:rPr lang="en-US" sz="3600" dirty="0">
                <a:latin typeface="Times New Roman" panose="02020603050405020304" pitchFamily="18" charset="0"/>
                <a:cs typeface="Times New Roman" panose="02020603050405020304" pitchFamily="18" charset="0"/>
              </a:rPr>
              <a:t>replaced by the Khyber Pakhtunkhwa Zakat &amp; Ushr Act 2011. </a:t>
            </a:r>
            <a:endParaRPr lang="en-US" sz="3600" dirty="0" smtClean="0">
              <a:latin typeface="Times New Roman" panose="02020603050405020304" pitchFamily="18" charset="0"/>
              <a:cs typeface="Times New Roman" panose="02020603050405020304" pitchFamily="18" charset="0"/>
            </a:endParaRPr>
          </a:p>
          <a:p>
            <a:pPr lvl="0"/>
            <a:r>
              <a:rPr lang="en-US" sz="3600" dirty="0">
                <a:latin typeface="Times New Roman" panose="02020603050405020304" pitchFamily="18" charset="0"/>
                <a:cs typeface="Times New Roman" panose="02020603050405020304" pitchFamily="18" charset="0"/>
              </a:rPr>
              <a:t>Till 1994 the system worked under the administrative control of provinces. </a:t>
            </a:r>
            <a:endParaRPr lang="en-US" sz="3600" dirty="0" smtClean="0">
              <a:latin typeface="Times New Roman" panose="02020603050405020304" pitchFamily="18" charset="0"/>
              <a:cs typeface="Times New Roman" panose="02020603050405020304" pitchFamily="18" charset="0"/>
            </a:endParaRPr>
          </a:p>
          <a:p>
            <a:pPr lvl="0"/>
            <a:r>
              <a:rPr lang="en-US" sz="3600" dirty="0" smtClean="0">
                <a:latin typeface="Times New Roman" panose="02020603050405020304" pitchFamily="18" charset="0"/>
                <a:cs typeface="Times New Roman" panose="02020603050405020304" pitchFamily="18" charset="0"/>
              </a:rPr>
              <a:t>In </a:t>
            </a:r>
            <a:r>
              <a:rPr lang="en-US" sz="3600" dirty="0">
                <a:latin typeface="Times New Roman" panose="02020603050405020304" pitchFamily="18" charset="0"/>
                <a:cs typeface="Times New Roman" panose="02020603050405020304" pitchFamily="18" charset="0"/>
              </a:rPr>
              <a:t>July, 1994 it was federalized and went under the direct supervision of Federal </a:t>
            </a:r>
            <a:r>
              <a:rPr lang="en-US" sz="3600" dirty="0" smtClean="0">
                <a:latin typeface="Times New Roman" panose="02020603050405020304" pitchFamily="18" charset="0"/>
                <a:cs typeface="Times New Roman" panose="02020603050405020304" pitchFamily="18" charset="0"/>
              </a:rPr>
              <a:t>Govt</a:t>
            </a:r>
            <a:r>
              <a:rPr lang="en-US" sz="3600" dirty="0">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for two and a half years</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a:p>
            <a:endParaRPr lang="en-US" sz="3600" dirty="0" smtClean="0">
              <a:latin typeface="Times New Roman" pitchFamily="18" charset="0"/>
              <a:cs typeface="Times New Roman" pitchFamily="18" charset="0"/>
            </a:endParaRPr>
          </a:p>
          <a:p>
            <a:endParaRPr lang="en-US" sz="3600" dirty="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a:p>
            <a:endParaRPr lang="en-US" sz="2800" dirty="0"/>
          </a:p>
        </p:txBody>
      </p:sp>
    </p:spTree>
    <p:extLst>
      <p:ext uri="{BB962C8B-B14F-4D97-AF65-F5344CB8AC3E}">
        <p14:creationId xmlns:p14="http://schemas.microsoft.com/office/powerpoint/2010/main" val="37495393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800" cy="6095999"/>
          </a:xfrm>
        </p:spPr>
        <p:txBody>
          <a:bodyPr>
            <a:normAutofit fontScale="92500" lnSpcReduction="10000"/>
          </a:bodyPr>
          <a:lstStyle/>
          <a:p>
            <a:r>
              <a:rPr lang="en-US" sz="2800" b="1" dirty="0"/>
              <a:t>COMPOSITION</a:t>
            </a:r>
          </a:p>
          <a:p>
            <a:pPr marL="0" indent="0">
              <a:buNone/>
            </a:pPr>
            <a:r>
              <a:rPr lang="en-US" sz="2800" dirty="0"/>
              <a:t> </a:t>
            </a:r>
          </a:p>
          <a:p>
            <a:pPr lvl="0"/>
            <a:r>
              <a:rPr lang="en-US" sz="2800" dirty="0"/>
              <a:t>Chairman (a Judge of the High Court)</a:t>
            </a:r>
          </a:p>
          <a:p>
            <a:pPr lvl="0"/>
            <a:r>
              <a:rPr lang="en-US" sz="2800" dirty="0"/>
              <a:t>Five persons, of whom three shall be </a:t>
            </a:r>
            <a:r>
              <a:rPr lang="en-US" sz="2800" dirty="0" err="1"/>
              <a:t>Ulema</a:t>
            </a:r>
            <a:r>
              <a:rPr lang="en-US" sz="2800" dirty="0"/>
              <a:t>, to be nominated by 	</a:t>
            </a:r>
            <a:r>
              <a:rPr lang="en-US" sz="2800" dirty="0" smtClean="0"/>
              <a:t>the </a:t>
            </a:r>
            <a:r>
              <a:rPr lang="en-US" sz="2800" dirty="0"/>
              <a:t>Governor</a:t>
            </a:r>
          </a:p>
          <a:p>
            <a:pPr lvl="0"/>
            <a:r>
              <a:rPr lang="en-US" sz="2800" dirty="0"/>
              <a:t>Two women, who shall not be less than forty-five years of age, to </a:t>
            </a:r>
            <a:r>
              <a:rPr lang="en-US" sz="2800" dirty="0" smtClean="0"/>
              <a:t>be </a:t>
            </a:r>
            <a:r>
              <a:rPr lang="en-US" sz="2800" dirty="0"/>
              <a:t>nominated by the Federal Government.</a:t>
            </a:r>
          </a:p>
          <a:p>
            <a:pPr lvl="0"/>
            <a:r>
              <a:rPr lang="en-US" sz="2800" dirty="0"/>
              <a:t>Three Provincial Secretaries (Departments of Finance, Local Govt., </a:t>
            </a:r>
            <a:r>
              <a:rPr lang="en-US" sz="2800" dirty="0" smtClean="0"/>
              <a:t>and </a:t>
            </a:r>
            <a:r>
              <a:rPr lang="en-US" sz="2800" dirty="0"/>
              <a:t>Social Welfare</a:t>
            </a:r>
            <a:r>
              <a:rPr lang="en-US" sz="2800" dirty="0" smtClean="0"/>
              <a:t>)</a:t>
            </a:r>
          </a:p>
          <a:p>
            <a:pPr lvl="0"/>
            <a:endParaRPr lang="en-US" sz="2800" dirty="0"/>
          </a:p>
          <a:p>
            <a:pPr lvl="0"/>
            <a:r>
              <a:rPr lang="en-US" sz="2800" dirty="0"/>
              <a:t>Chief Administrator Zakat who shall be the Secretary of PZC and </a:t>
            </a:r>
            <a:r>
              <a:rPr lang="en-US" sz="2800" dirty="0" smtClean="0"/>
              <a:t>Chief </a:t>
            </a:r>
            <a:r>
              <a:rPr lang="en-US" sz="2800" dirty="0"/>
              <a:t>Executive Zakat of his Province; </a:t>
            </a:r>
          </a:p>
          <a:p>
            <a:pPr marL="0" indent="0">
              <a:buNone/>
            </a:pPr>
            <a:r>
              <a:rPr lang="en-US" dirty="0"/>
              <a:t> </a:t>
            </a:r>
          </a:p>
          <a:p>
            <a:endParaRPr lang="en-US" dirty="0"/>
          </a:p>
        </p:txBody>
      </p:sp>
    </p:spTree>
    <p:extLst>
      <p:ext uri="{BB962C8B-B14F-4D97-AF65-F5344CB8AC3E}">
        <p14:creationId xmlns:p14="http://schemas.microsoft.com/office/powerpoint/2010/main" val="19693290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1"/>
            <a:ext cx="8915400" cy="5477798"/>
          </a:xfrm>
        </p:spPr>
        <p:txBody>
          <a:bodyPr>
            <a:normAutofit/>
          </a:bodyPr>
          <a:lstStyle/>
          <a:p>
            <a:r>
              <a:rPr lang="en-US" b="1" i="1" dirty="0"/>
              <a:t>C)</a:t>
            </a:r>
            <a:r>
              <a:rPr lang="en-US" sz="2800" b="1" i="1" dirty="0"/>
              <a:t>	DISTRICT ZAKAT COMMITTEE (DZC)</a:t>
            </a:r>
          </a:p>
          <a:p>
            <a:r>
              <a:rPr lang="en-US" sz="2800" dirty="0"/>
              <a:t> </a:t>
            </a:r>
          </a:p>
          <a:p>
            <a:r>
              <a:rPr lang="en-US" sz="2800" b="1" dirty="0"/>
              <a:t>	FUNCTIONS</a:t>
            </a:r>
          </a:p>
          <a:p>
            <a:r>
              <a:rPr lang="en-US" sz="2800" dirty="0"/>
              <a:t> </a:t>
            </a:r>
          </a:p>
          <a:p>
            <a:pPr lvl="0"/>
            <a:r>
              <a:rPr lang="en-US" sz="2800" dirty="0"/>
              <a:t>Oversee the administrative organization of Zakat in the district.</a:t>
            </a:r>
          </a:p>
          <a:p>
            <a:pPr lvl="0"/>
            <a:r>
              <a:rPr lang="en-US" sz="2800" dirty="0"/>
              <a:t>Disbursement of Zakat in LZF.</a:t>
            </a:r>
          </a:p>
          <a:p>
            <a:pPr lvl="0"/>
            <a:r>
              <a:rPr lang="en-US" sz="2800" dirty="0"/>
              <a:t>Maintain DZF accounts.</a:t>
            </a:r>
          </a:p>
          <a:p>
            <a:pPr lvl="0"/>
            <a:r>
              <a:rPr lang="en-US" sz="2800" dirty="0"/>
              <a:t>Compile DZF accounts.</a:t>
            </a:r>
          </a:p>
          <a:p>
            <a:pPr lvl="0"/>
            <a:r>
              <a:rPr lang="en-US" sz="2800" dirty="0"/>
              <a:t>Arrange audit of LZFs.</a:t>
            </a:r>
          </a:p>
          <a:p>
            <a:r>
              <a:rPr lang="en-US" dirty="0"/>
              <a:t> </a:t>
            </a:r>
          </a:p>
          <a:p>
            <a:endParaRPr lang="en-US" dirty="0"/>
          </a:p>
        </p:txBody>
      </p:sp>
    </p:spTree>
    <p:extLst>
      <p:ext uri="{BB962C8B-B14F-4D97-AF65-F5344CB8AC3E}">
        <p14:creationId xmlns:p14="http://schemas.microsoft.com/office/powerpoint/2010/main" val="18817648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1"/>
            <a:ext cx="8686800" cy="5477798"/>
          </a:xfrm>
        </p:spPr>
        <p:txBody>
          <a:bodyPr/>
          <a:lstStyle/>
          <a:p>
            <a:r>
              <a:rPr lang="en-US" sz="2400" b="1" dirty="0"/>
              <a:t>COMPOSITION</a:t>
            </a:r>
          </a:p>
          <a:p>
            <a:pPr marL="0" indent="0">
              <a:buNone/>
            </a:pPr>
            <a:endParaRPr lang="en-US" sz="2400" dirty="0"/>
          </a:p>
          <a:p>
            <a:pPr lvl="0"/>
            <a:r>
              <a:rPr lang="en-US" sz="2400" dirty="0"/>
              <a:t>Chairman (non official person to be nominated by PZC)</a:t>
            </a:r>
          </a:p>
          <a:p>
            <a:pPr lvl="0"/>
            <a:r>
              <a:rPr lang="en-US" sz="2400" dirty="0"/>
              <a:t>District Officer (Revenue)</a:t>
            </a:r>
          </a:p>
          <a:p>
            <a:pPr lvl="0"/>
            <a:r>
              <a:rPr lang="en-US" sz="2400" dirty="0"/>
              <a:t>Five non official members (to be nominated by PZC)</a:t>
            </a:r>
          </a:p>
          <a:p>
            <a:pPr lvl="0"/>
            <a:r>
              <a:rPr lang="en-US" sz="2400" dirty="0"/>
              <a:t>Two women from within the District who shall not be less than 	</a:t>
            </a:r>
            <a:r>
              <a:rPr lang="en-US" sz="2400" dirty="0" smtClean="0"/>
              <a:t>forty-five </a:t>
            </a:r>
            <a:r>
              <a:rPr lang="en-US" sz="2400" dirty="0"/>
              <a:t>years of age (to be nominated by PZC)</a:t>
            </a:r>
          </a:p>
          <a:p>
            <a:pPr lvl="0"/>
            <a:r>
              <a:rPr lang="en-US" sz="2400" dirty="0"/>
              <a:t>District Zakat Officer.</a:t>
            </a:r>
          </a:p>
          <a:p>
            <a:pPr lvl="0"/>
            <a:r>
              <a:rPr lang="en-US" sz="2400" dirty="0"/>
              <a:t>District Social Welfare Officer (co-opted member) </a:t>
            </a:r>
          </a:p>
          <a:p>
            <a:endParaRPr lang="en-US" dirty="0"/>
          </a:p>
        </p:txBody>
      </p:sp>
    </p:spTree>
    <p:extLst>
      <p:ext uri="{BB962C8B-B14F-4D97-AF65-F5344CB8AC3E}">
        <p14:creationId xmlns:p14="http://schemas.microsoft.com/office/powerpoint/2010/main" val="31353629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1"/>
            <a:ext cx="8610600" cy="5553998"/>
          </a:xfrm>
        </p:spPr>
        <p:txBody>
          <a:bodyPr/>
          <a:lstStyle/>
          <a:p>
            <a:r>
              <a:rPr lang="en-US" sz="2800" b="1" i="1" dirty="0"/>
              <a:t>D.	TEHSIL/SUB-DIVISIONAL ZAKAT COMMITTEE</a:t>
            </a:r>
          </a:p>
          <a:p>
            <a:r>
              <a:rPr lang="en-US" sz="2800" b="1" dirty="0"/>
              <a:t>	FUNCTIONS</a:t>
            </a:r>
          </a:p>
          <a:p>
            <a:r>
              <a:rPr lang="en-US" sz="2800" dirty="0"/>
              <a:t> </a:t>
            </a:r>
            <a:endParaRPr lang="en-US" sz="2000" dirty="0"/>
          </a:p>
          <a:p>
            <a:pPr lvl="1"/>
            <a:r>
              <a:rPr lang="en-US" sz="2400" dirty="0"/>
              <a:t>Make Tehsil Disbursement Plans.</a:t>
            </a:r>
            <a:endParaRPr lang="en-US" sz="2000" dirty="0"/>
          </a:p>
          <a:p>
            <a:pPr lvl="1"/>
            <a:r>
              <a:rPr lang="en-US" sz="2400" dirty="0"/>
              <a:t>Compile LZF accounts.</a:t>
            </a:r>
            <a:endParaRPr lang="en-US" sz="2000" dirty="0"/>
          </a:p>
          <a:p>
            <a:pPr lvl="1"/>
            <a:r>
              <a:rPr lang="en-US" sz="2400" dirty="0"/>
              <a:t>Advice DZC in Z&amp;U matters</a:t>
            </a:r>
            <a:r>
              <a:rPr lang="en-US" sz="2000" dirty="0"/>
              <a:t>.</a:t>
            </a:r>
          </a:p>
          <a:p>
            <a:endParaRPr lang="en-US" dirty="0"/>
          </a:p>
        </p:txBody>
      </p:sp>
    </p:spTree>
    <p:extLst>
      <p:ext uri="{BB962C8B-B14F-4D97-AF65-F5344CB8AC3E}">
        <p14:creationId xmlns:p14="http://schemas.microsoft.com/office/powerpoint/2010/main" val="8703491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1"/>
            <a:ext cx="8686800" cy="5477798"/>
          </a:xfrm>
        </p:spPr>
        <p:txBody>
          <a:bodyPr>
            <a:normAutofit/>
          </a:bodyPr>
          <a:lstStyle/>
          <a:p>
            <a:r>
              <a:rPr lang="en-US" sz="2400" b="1" dirty="0"/>
              <a:t>COMPOSITION</a:t>
            </a:r>
          </a:p>
          <a:p>
            <a:r>
              <a:rPr lang="en-US" sz="2400" dirty="0"/>
              <a:t> </a:t>
            </a:r>
          </a:p>
          <a:p>
            <a:pPr lvl="0"/>
            <a:r>
              <a:rPr lang="en-US" sz="2400" dirty="0"/>
              <a:t>Chairman (to be elected by  members of Local Zakat Committees)</a:t>
            </a:r>
          </a:p>
          <a:p>
            <a:pPr lvl="0"/>
            <a:r>
              <a:rPr lang="en-US" sz="2400" dirty="0"/>
              <a:t>Deputy District Officer (Revenue);</a:t>
            </a:r>
          </a:p>
          <a:p>
            <a:pPr lvl="0"/>
            <a:r>
              <a:rPr lang="en-US" sz="2400" dirty="0"/>
              <a:t>Two women members to be nominated by the District Zakat Committee in consultation with the Chairmen of the </a:t>
            </a:r>
            <a:r>
              <a:rPr lang="en-US" sz="2400" dirty="0" smtClean="0"/>
              <a:t>Tehsil </a:t>
            </a:r>
            <a:r>
              <a:rPr lang="en-US" sz="2400" dirty="0"/>
              <a:t>	Committees.</a:t>
            </a:r>
          </a:p>
          <a:p>
            <a:pPr lvl="0"/>
            <a:r>
              <a:rPr lang="en-US" sz="2400" dirty="0"/>
              <a:t>Six members (to be elected by the Chairmen of the Local Zakat Committees of the Tehsil) </a:t>
            </a:r>
          </a:p>
          <a:p>
            <a:endParaRPr lang="en-US" sz="2400" dirty="0"/>
          </a:p>
        </p:txBody>
      </p:sp>
    </p:spTree>
    <p:extLst>
      <p:ext uri="{BB962C8B-B14F-4D97-AF65-F5344CB8AC3E}">
        <p14:creationId xmlns:p14="http://schemas.microsoft.com/office/powerpoint/2010/main" val="38331224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04801"/>
            <a:ext cx="8058355" cy="5553998"/>
          </a:xfrm>
        </p:spPr>
        <p:txBody>
          <a:bodyPr>
            <a:normAutofit/>
          </a:bodyPr>
          <a:lstStyle/>
          <a:p>
            <a:r>
              <a:rPr lang="en-US" sz="3200" b="1" i="1" dirty="0"/>
              <a:t>E.	LOCAL ZAKAT COMMITTEE (LZC)</a:t>
            </a:r>
          </a:p>
          <a:p>
            <a:r>
              <a:rPr lang="en-US" sz="3200" b="1" dirty="0"/>
              <a:t>	FUNCTIONS</a:t>
            </a:r>
          </a:p>
          <a:p>
            <a:r>
              <a:rPr lang="en-US" sz="3200" dirty="0"/>
              <a:t> </a:t>
            </a:r>
          </a:p>
          <a:p>
            <a:pPr lvl="0"/>
            <a:r>
              <a:rPr lang="en-US" sz="3200" dirty="0"/>
              <a:t>Determine </a:t>
            </a:r>
            <a:r>
              <a:rPr lang="en-US" sz="3200" dirty="0" err="1"/>
              <a:t>Istehqaq</a:t>
            </a:r>
            <a:r>
              <a:rPr lang="en-US" sz="3200" dirty="0"/>
              <a:t>.</a:t>
            </a:r>
          </a:p>
          <a:p>
            <a:pPr lvl="0"/>
            <a:r>
              <a:rPr lang="en-US" sz="3200" dirty="0"/>
              <a:t>Prepare LZF accounts.</a:t>
            </a:r>
          </a:p>
          <a:p>
            <a:endParaRPr lang="en-US" sz="3200" dirty="0"/>
          </a:p>
        </p:txBody>
      </p:sp>
    </p:spTree>
    <p:extLst>
      <p:ext uri="{BB962C8B-B14F-4D97-AF65-F5344CB8AC3E}">
        <p14:creationId xmlns:p14="http://schemas.microsoft.com/office/powerpoint/2010/main" val="158703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10600" cy="6095999"/>
          </a:xfrm>
        </p:spPr>
        <p:txBody>
          <a:bodyPr>
            <a:noAutofit/>
          </a:bodyPr>
          <a:lstStyle/>
          <a:p>
            <a:r>
              <a:rPr lang="en-US" sz="2800" b="1" dirty="0"/>
              <a:t>COMPOSITION</a:t>
            </a:r>
          </a:p>
          <a:p>
            <a:pPr marL="0" indent="0">
              <a:buNone/>
            </a:pPr>
            <a:endParaRPr lang="en-US" sz="2800" dirty="0"/>
          </a:p>
          <a:p>
            <a:pPr lvl="0"/>
            <a:r>
              <a:rPr lang="en-US" sz="3200" dirty="0"/>
              <a:t>Local Committee shall consist of nine members, of whom two shall be Muslim women who are not less than forty five years of age, selected by the residents of the locality</a:t>
            </a:r>
          </a:p>
          <a:p>
            <a:pPr lvl="0"/>
            <a:r>
              <a:rPr lang="en-US" sz="3200" dirty="0"/>
              <a:t>Chairman of the </a:t>
            </a:r>
            <a:r>
              <a:rPr lang="en-US" sz="3200" dirty="0" smtClean="0"/>
              <a:t>LZC </a:t>
            </a:r>
            <a:r>
              <a:rPr lang="en-US" sz="3200" dirty="0"/>
              <a:t>is to be elected by the </a:t>
            </a:r>
            <a:r>
              <a:rPr lang="en-US" sz="3200" dirty="0" smtClean="0"/>
              <a:t>members </a:t>
            </a:r>
            <a:r>
              <a:rPr lang="en-US" sz="3200" dirty="0"/>
              <a:t>of the Committee from </a:t>
            </a:r>
            <a:r>
              <a:rPr lang="en-US" sz="3200" dirty="0" smtClean="0"/>
              <a:t>amongst them.</a:t>
            </a:r>
            <a:endParaRPr lang="en-US" sz="2800" dirty="0"/>
          </a:p>
        </p:txBody>
      </p:sp>
    </p:spTree>
    <p:extLst>
      <p:ext uri="{BB962C8B-B14F-4D97-AF65-F5344CB8AC3E}">
        <p14:creationId xmlns:p14="http://schemas.microsoft.com/office/powerpoint/2010/main" val="353122520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763000" cy="6324599"/>
          </a:xfrm>
        </p:spPr>
        <p:txBody>
          <a:bodyPr>
            <a:normAutofit/>
          </a:bodyPr>
          <a:lstStyle/>
          <a:p>
            <a:r>
              <a:rPr lang="en-US" sz="2800" b="1" dirty="0"/>
              <a:t>QUALIFICATION TO BECOME A MEMBER OF LOCAL ZAKAT COMMITTEE</a:t>
            </a:r>
          </a:p>
          <a:p>
            <a:pPr marL="109728" indent="0">
              <a:buNone/>
            </a:pPr>
            <a:endParaRPr lang="en-US" dirty="0"/>
          </a:p>
          <a:p>
            <a:r>
              <a:rPr lang="en-US" sz="3600" dirty="0"/>
              <a:t> </a:t>
            </a:r>
            <a:r>
              <a:rPr lang="en-US" sz="3600" dirty="0" smtClean="0"/>
              <a:t>In </a:t>
            </a:r>
            <a:r>
              <a:rPr lang="en-US" sz="3600" dirty="0"/>
              <a:t>each estate, </a:t>
            </a:r>
            <a:r>
              <a:rPr lang="en-US" sz="3600" dirty="0" err="1"/>
              <a:t>deh</a:t>
            </a:r>
            <a:r>
              <a:rPr lang="en-US" sz="3600" dirty="0"/>
              <a:t>, village and ward, a Local Zakat Committee is established consisting of nine members (including Chairman). The Committee is constituted through an election held under the control of District Zakat Committee. </a:t>
            </a:r>
          </a:p>
        </p:txBody>
      </p:sp>
    </p:spTree>
    <p:extLst>
      <p:ext uri="{BB962C8B-B14F-4D97-AF65-F5344CB8AC3E}">
        <p14:creationId xmlns:p14="http://schemas.microsoft.com/office/powerpoint/2010/main" val="6848480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381000"/>
            <a:ext cx="8991600" cy="6172200"/>
          </a:xfrm>
        </p:spPr>
        <p:txBody>
          <a:bodyPr>
            <a:normAutofit fontScale="92500"/>
          </a:bodyPr>
          <a:lstStyle/>
          <a:p>
            <a:r>
              <a:rPr lang="en-US" sz="4000" dirty="0"/>
              <a:t>The Chairman </a:t>
            </a:r>
            <a:r>
              <a:rPr lang="en-US" sz="4000" dirty="0" smtClean="0"/>
              <a:t>of Local </a:t>
            </a:r>
            <a:r>
              <a:rPr lang="en-US" sz="4000" dirty="0"/>
              <a:t>Zakat Committee is elected by the members from among </a:t>
            </a:r>
            <a:r>
              <a:rPr lang="en-US" sz="4000" dirty="0" smtClean="0"/>
              <a:t> themselves</a:t>
            </a:r>
            <a:r>
              <a:rPr lang="en-US" sz="4000" dirty="0"/>
              <a:t>. </a:t>
            </a:r>
            <a:endParaRPr lang="en-US" sz="4000" dirty="0" smtClean="0"/>
          </a:p>
          <a:p>
            <a:r>
              <a:rPr lang="en-US" sz="4000" dirty="0" smtClean="0"/>
              <a:t>A </a:t>
            </a:r>
            <a:r>
              <a:rPr lang="en-US" sz="4000" dirty="0"/>
              <a:t>member of LZC should be adult Muslim of that locality </a:t>
            </a:r>
            <a:endParaRPr lang="en-US" sz="4000" dirty="0" smtClean="0"/>
          </a:p>
          <a:p>
            <a:r>
              <a:rPr lang="en-US" sz="4000" dirty="0" smtClean="0"/>
              <a:t>to </a:t>
            </a:r>
            <a:r>
              <a:rPr lang="en-US" sz="4000" dirty="0"/>
              <a:t>be pious, </a:t>
            </a:r>
            <a:endParaRPr lang="en-US" sz="4000" dirty="0" smtClean="0"/>
          </a:p>
          <a:p>
            <a:r>
              <a:rPr lang="en-US" sz="4000" dirty="0" smtClean="0"/>
              <a:t>offers </a:t>
            </a:r>
            <a:r>
              <a:rPr lang="en-US" sz="4000" dirty="0"/>
              <a:t>five times prayers daily and has sound moral and financial integrity and </a:t>
            </a:r>
            <a:endParaRPr lang="en-US" sz="4000" dirty="0" smtClean="0"/>
          </a:p>
          <a:p>
            <a:r>
              <a:rPr lang="en-US" sz="4000" dirty="0" smtClean="0"/>
              <a:t>not </a:t>
            </a:r>
            <a:r>
              <a:rPr lang="en-US" sz="4000" dirty="0"/>
              <a:t>engaged in political activity</a:t>
            </a:r>
            <a:r>
              <a:rPr lang="en-US" sz="3200" dirty="0"/>
              <a:t>. </a:t>
            </a:r>
          </a:p>
          <a:p>
            <a:endParaRPr lang="en-US" dirty="0"/>
          </a:p>
        </p:txBody>
      </p:sp>
    </p:spTree>
    <p:extLst>
      <p:ext uri="{BB962C8B-B14F-4D97-AF65-F5344CB8AC3E}">
        <p14:creationId xmlns:p14="http://schemas.microsoft.com/office/powerpoint/2010/main" val="210282190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6096000"/>
          </a:xfrm>
        </p:spPr>
        <p:txBody>
          <a:bodyPr>
            <a:normAutofit/>
          </a:bodyPr>
          <a:lstStyle/>
          <a:p>
            <a:pPr marL="0" lvl="0" indent="0" fontAlgn="base">
              <a:spcBef>
                <a:spcPct val="0"/>
              </a:spcBef>
              <a:spcAft>
                <a:spcPct val="0"/>
              </a:spcAft>
              <a:buClrTx/>
              <a:buSzTx/>
              <a:buNone/>
            </a:pPr>
            <a:r>
              <a:rPr lang="en-US" sz="2800" b="1" dirty="0">
                <a:latin typeface="Cambria" pitchFamily="18" charset="0"/>
                <a:cs typeface="Arial" pitchFamily="34" charset="0"/>
              </a:rPr>
              <a:t>FORMULA FOR ALLOCATION OF FUNDS ON POPULATION BASIS TO </a:t>
            </a:r>
            <a:r>
              <a:rPr lang="en-US" sz="2800" b="1" u="sng" dirty="0">
                <a:latin typeface="Cambria" pitchFamily="18" charset="0"/>
                <a:cs typeface="Arial" pitchFamily="34" charset="0"/>
              </a:rPr>
              <a:t>THE PROVINCES</a:t>
            </a:r>
            <a:endParaRPr lang="en-US" sz="2800" b="1" dirty="0">
              <a:solidFill>
                <a:srgbClr val="365F91"/>
              </a:solidFill>
              <a:latin typeface="Cambria" pitchFamily="18" charset="0"/>
              <a:cs typeface="Arial" pitchFamily="34" charset="0"/>
            </a:endParaRPr>
          </a:p>
          <a:p>
            <a:pPr marL="0" lvl="0" indent="0" eaLnBrk="0" fontAlgn="base" hangingPunct="0">
              <a:spcBef>
                <a:spcPct val="0"/>
              </a:spcBef>
              <a:spcAft>
                <a:spcPct val="0"/>
              </a:spcAft>
              <a:buClrTx/>
              <a:buSzTx/>
              <a:buNone/>
            </a:pPr>
            <a:r>
              <a:rPr lang="en-US" sz="2800" b="1" i="1" dirty="0">
                <a:latin typeface="Arial" pitchFamily="34" charset="0"/>
                <a:cs typeface="Arial" pitchFamily="34" charset="0"/>
              </a:rPr>
              <a:t>	Allocation</a:t>
            </a:r>
          </a:p>
          <a:p>
            <a:pPr marL="0" lvl="0" indent="0" eaLnBrk="0" fontAlgn="base" hangingPunct="0">
              <a:spcBef>
                <a:spcPct val="0"/>
              </a:spcBef>
              <a:spcAft>
                <a:spcPct val="0"/>
              </a:spcAft>
              <a:buClrTx/>
              <a:buSzTx/>
              <a:buNone/>
            </a:pPr>
            <a:r>
              <a:rPr lang="en-US" sz="2400" dirty="0" smtClean="0">
                <a:latin typeface="Times New Roman" pitchFamily="18" charset="0"/>
                <a:ea typeface="Times New Roman" pitchFamily="18" charset="0"/>
                <a:cs typeface="Times New Roman" pitchFamily="18" charset="0"/>
              </a:rPr>
              <a:t>Funds </a:t>
            </a:r>
            <a:r>
              <a:rPr lang="en-US" sz="2400" dirty="0">
                <a:latin typeface="Times New Roman" pitchFamily="18" charset="0"/>
                <a:ea typeface="Times New Roman" pitchFamily="18" charset="0"/>
                <a:cs typeface="Times New Roman" pitchFamily="18" charset="0"/>
              </a:rPr>
              <a:t>to provinces are allocated on population basis, as below</a:t>
            </a:r>
            <a:r>
              <a:rPr lang="en-US" sz="1400" dirty="0" smtClean="0">
                <a:latin typeface="Times New Roman" pitchFamily="18" charset="0"/>
                <a:ea typeface="Times New Roman" pitchFamily="18" charset="0"/>
                <a:cs typeface="Times New Roman" pitchFamily="18" charset="0"/>
              </a:rPr>
              <a:t>:-</a:t>
            </a:r>
            <a:endParaRPr lang="en-US" sz="1400" baseline="30000" dirty="0" bmk="">
              <a:latin typeface="Times New Roman" pitchFamily="18" charset="0"/>
              <a:ea typeface="Times New Roman" pitchFamily="18" charset="0"/>
              <a:cs typeface="Times New Roman" pitchFamily="18" charset="0"/>
            </a:endParaRPr>
          </a:p>
          <a:p>
            <a:pPr marL="0" lvl="0" indent="0" eaLnBrk="0" fontAlgn="base" hangingPunct="0">
              <a:spcBef>
                <a:spcPct val="0"/>
              </a:spcBef>
              <a:spcAft>
                <a:spcPct val="0"/>
              </a:spcAft>
              <a:buClrTx/>
              <a:buSzTx/>
              <a:buNone/>
            </a:pPr>
            <a:endParaRPr lang="en-US" sz="1400" baseline="30000" dirty="0" bmk="">
              <a:latin typeface="Times New Roman" pitchFamily="18" charset="0"/>
              <a:cs typeface="Times New Roman" pitchFamily="18" charset="0"/>
            </a:endParaRPr>
          </a:p>
          <a:p>
            <a:pPr marL="0" lvl="0" indent="0" eaLnBrk="0" fontAlgn="base" hangingPunct="0">
              <a:spcBef>
                <a:spcPct val="0"/>
              </a:spcBef>
              <a:spcAft>
                <a:spcPct val="0"/>
              </a:spcAft>
              <a:buClrTx/>
              <a:buSzTx/>
              <a:buNone/>
            </a:pPr>
            <a:r>
              <a:rPr lang="en-US" sz="3200" b="1" baseline="30000" dirty="0" smtClean="0" bmk="">
                <a:latin typeface="Times New Roman" pitchFamily="18" charset="0"/>
                <a:cs typeface="Times New Roman" pitchFamily="18" charset="0"/>
              </a:rPr>
              <a:t> 	</a:t>
            </a:r>
          </a:p>
          <a:p>
            <a:pPr marL="0" lvl="0" indent="0" eaLnBrk="0" fontAlgn="base" hangingPunct="0">
              <a:spcBef>
                <a:spcPct val="0"/>
              </a:spcBef>
              <a:spcAft>
                <a:spcPct val="0"/>
              </a:spcAft>
              <a:buClrTx/>
              <a:buSzTx/>
              <a:buNone/>
            </a:pPr>
            <a:r>
              <a:rPr lang="en-US" sz="3200" b="1" baseline="30000" dirty="0" bmk="">
                <a:latin typeface="Times New Roman" pitchFamily="18" charset="0"/>
                <a:cs typeface="Times New Roman" pitchFamily="18" charset="0"/>
              </a:rPr>
              <a:t>	</a:t>
            </a:r>
            <a:r>
              <a:rPr lang="en-US" sz="3200" b="1" baseline="30000" dirty="0" smtClean="0" bmk="">
                <a:latin typeface="Times New Roman" pitchFamily="18" charset="0"/>
                <a:cs typeface="Times New Roman" pitchFamily="18" charset="0"/>
              </a:rPr>
              <a:t>PUNJAB=  		57.32</a:t>
            </a:r>
          </a:p>
          <a:p>
            <a:pPr marL="0" lvl="0" indent="0" eaLnBrk="0" fontAlgn="base" hangingPunct="0">
              <a:spcBef>
                <a:spcPct val="0"/>
              </a:spcBef>
              <a:spcAft>
                <a:spcPct val="0"/>
              </a:spcAft>
              <a:buClrTx/>
              <a:buSzTx/>
              <a:buNone/>
            </a:pPr>
            <a:r>
              <a:rPr lang="en-US" sz="3200" b="1" baseline="30000" dirty="0" bmk="">
                <a:latin typeface="Times New Roman" pitchFamily="18" charset="0"/>
                <a:cs typeface="Times New Roman" pitchFamily="18" charset="0"/>
              </a:rPr>
              <a:t>	</a:t>
            </a:r>
            <a:r>
              <a:rPr lang="en-US" sz="3200" b="1" baseline="30000" dirty="0" smtClean="0" bmk="">
                <a:latin typeface="Times New Roman" pitchFamily="18" charset="0"/>
                <a:cs typeface="Times New Roman" pitchFamily="18" charset="0"/>
              </a:rPr>
              <a:t>SINDH= 		23.71</a:t>
            </a:r>
          </a:p>
          <a:p>
            <a:pPr marL="0" lvl="0" indent="0" eaLnBrk="0" fontAlgn="base" hangingPunct="0">
              <a:spcBef>
                <a:spcPct val="0"/>
              </a:spcBef>
              <a:spcAft>
                <a:spcPct val="0"/>
              </a:spcAft>
              <a:buClrTx/>
              <a:buSzTx/>
              <a:buNone/>
            </a:pPr>
            <a:r>
              <a:rPr lang="en-US" sz="3200" b="1" baseline="30000" dirty="0" bmk="">
                <a:latin typeface="Times New Roman" pitchFamily="18" charset="0"/>
                <a:cs typeface="Times New Roman" pitchFamily="18" charset="0"/>
              </a:rPr>
              <a:t>	</a:t>
            </a:r>
            <a:r>
              <a:rPr lang="en-US" sz="3200" b="1" baseline="30000" dirty="0" smtClean="0" bmk="">
                <a:latin typeface="Times New Roman" pitchFamily="18" charset="0"/>
                <a:cs typeface="Times New Roman" pitchFamily="18" charset="0"/>
              </a:rPr>
              <a:t>KPK= 	= 		13.82</a:t>
            </a:r>
          </a:p>
          <a:p>
            <a:pPr marL="0" lvl="0" indent="0" eaLnBrk="0" fontAlgn="base" hangingPunct="0">
              <a:spcBef>
                <a:spcPct val="0"/>
              </a:spcBef>
              <a:spcAft>
                <a:spcPct val="0"/>
              </a:spcAft>
              <a:buClrTx/>
              <a:buSzTx/>
              <a:buNone/>
            </a:pPr>
            <a:r>
              <a:rPr lang="en-US" sz="3200" b="1" baseline="30000" dirty="0" bmk="">
                <a:latin typeface="Times New Roman" pitchFamily="18" charset="0"/>
                <a:cs typeface="Times New Roman" pitchFamily="18" charset="0"/>
              </a:rPr>
              <a:t>	</a:t>
            </a:r>
            <a:r>
              <a:rPr lang="en-US" sz="3200" b="1" baseline="30000" dirty="0" smtClean="0" bmk="">
                <a:latin typeface="Times New Roman" pitchFamily="18" charset="0"/>
                <a:cs typeface="Times New Roman" pitchFamily="18" charset="0"/>
              </a:rPr>
              <a:t>BALUCHISTAN= 	5.11</a:t>
            </a:r>
          </a:p>
          <a:p>
            <a:pPr marL="0" lvl="0" indent="0" eaLnBrk="0" fontAlgn="base" hangingPunct="0">
              <a:spcBef>
                <a:spcPct val="0"/>
              </a:spcBef>
              <a:spcAft>
                <a:spcPct val="0"/>
              </a:spcAft>
              <a:buClrTx/>
              <a:buSzTx/>
              <a:buNone/>
            </a:pPr>
            <a:endParaRPr lang="en-US" sz="3200" b="1" baseline="30000" dirty="0" bmk="">
              <a:latin typeface="Times New Roman" pitchFamily="18" charset="0"/>
              <a:cs typeface="Times New Roman" pitchFamily="18" charset="0"/>
            </a:endParaRPr>
          </a:p>
          <a:p>
            <a:pPr marL="0" lvl="0" indent="0" eaLnBrk="0" fontAlgn="base" hangingPunct="0">
              <a:spcBef>
                <a:spcPct val="0"/>
              </a:spcBef>
              <a:spcAft>
                <a:spcPct val="0"/>
              </a:spcAft>
              <a:buClrTx/>
              <a:buSzTx/>
              <a:buNone/>
            </a:pPr>
            <a:endParaRPr lang="en-US" sz="3200" b="1" baseline="30000" dirty="0" bmk="">
              <a:latin typeface="Times New Roman" pitchFamily="18" charset="0"/>
              <a:cs typeface="Times New Roman" pitchFamily="18" charset="0"/>
            </a:endParaRPr>
          </a:p>
          <a:p>
            <a:pPr marL="0" lvl="0" indent="0" eaLnBrk="0" fontAlgn="base" hangingPunct="0">
              <a:spcBef>
                <a:spcPct val="0"/>
              </a:spcBef>
              <a:spcAft>
                <a:spcPct val="0"/>
              </a:spcAft>
              <a:buClrTx/>
              <a:buSzTx/>
              <a:buNone/>
            </a:pPr>
            <a:r>
              <a:rPr lang="en-US" sz="2400" b="1" baseline="30000" dirty="0" smtClean="0" bmk="">
                <a:latin typeface="Times New Roman" pitchFamily="18" charset="0"/>
                <a:cs typeface="Times New Roman" pitchFamily="18" charset="0"/>
              </a:rPr>
              <a:t>	</a:t>
            </a:r>
          </a:p>
          <a:p>
            <a:pPr marL="0" lvl="0" indent="0" eaLnBrk="0" fontAlgn="base" hangingPunct="0">
              <a:spcBef>
                <a:spcPct val="0"/>
              </a:spcBef>
              <a:spcAft>
                <a:spcPct val="0"/>
              </a:spcAft>
              <a:buClrTx/>
              <a:buSzTx/>
              <a:buNone/>
            </a:pPr>
            <a:r>
              <a:rPr lang="en-US" sz="2400" b="1" baseline="30000" dirty="0" smtClean="0" bmk="">
                <a:latin typeface="Times New Roman" pitchFamily="18" charset="0"/>
                <a:cs typeface="Times New Roman" pitchFamily="18" charset="0"/>
              </a:rPr>
              <a:t>			</a:t>
            </a:r>
            <a:r>
              <a:rPr lang="en-US" sz="3600" b="1" baseline="30000" dirty="0" smtClean="0" bmk="">
                <a:latin typeface="Times New Roman" pitchFamily="18" charset="0"/>
                <a:cs typeface="Times New Roman" pitchFamily="18" charset="0"/>
              </a:rPr>
              <a:t>TOTAL=    100 %</a:t>
            </a:r>
          </a:p>
          <a:p>
            <a:pPr marL="0" lvl="0" indent="0" eaLnBrk="0" fontAlgn="base" hangingPunct="0">
              <a:spcBef>
                <a:spcPct val="0"/>
              </a:spcBef>
              <a:spcAft>
                <a:spcPct val="0"/>
              </a:spcAft>
              <a:buClrTx/>
              <a:buSzTx/>
              <a:buNone/>
            </a:pPr>
            <a:endParaRPr lang="en-US" sz="1400" baseline="30000" dirty="0" bmk="">
              <a:latin typeface="Times New Roman" pitchFamily="18" charset="0"/>
              <a:cs typeface="Times New Roman" pitchFamily="18" charset="0"/>
            </a:endParaRPr>
          </a:p>
          <a:p>
            <a:pPr marL="0" lvl="0" indent="0" eaLnBrk="0" fontAlgn="base" hangingPunct="0">
              <a:spcBef>
                <a:spcPct val="0"/>
              </a:spcBef>
              <a:spcAft>
                <a:spcPct val="0"/>
              </a:spcAft>
              <a:buClrTx/>
              <a:buSzTx/>
              <a:buNone/>
            </a:pPr>
            <a:endParaRPr lang="en-US" sz="1400" baseline="30000" dirty="0" bmk="">
              <a:latin typeface="Times New Roman" pitchFamily="18" charset="0"/>
              <a:cs typeface="Times New Roman" pitchFamily="18" charset="0"/>
            </a:endParaRPr>
          </a:p>
          <a:p>
            <a:pPr marL="0" lvl="0" indent="0" eaLnBrk="0" fontAlgn="base" hangingPunct="0">
              <a:spcBef>
                <a:spcPct val="0"/>
              </a:spcBef>
              <a:spcAft>
                <a:spcPct val="0"/>
              </a:spcAft>
              <a:buClrTx/>
              <a:buSzTx/>
              <a:buNone/>
            </a:pPr>
            <a:endParaRPr lang="en-US" sz="1400" baseline="30000" dirty="0" bmk="">
              <a:latin typeface="Times New Roman" pitchFamily="18" charset="0"/>
              <a:cs typeface="Times New Roman" pitchFamily="18" charset="0"/>
            </a:endParaRPr>
          </a:p>
          <a:p>
            <a:pPr marL="0" lvl="0" indent="0" eaLnBrk="0" fontAlgn="base" hangingPunct="0">
              <a:spcBef>
                <a:spcPct val="0"/>
              </a:spcBef>
              <a:spcAft>
                <a:spcPct val="0"/>
              </a:spcAft>
              <a:buClrTx/>
              <a:buSzTx/>
              <a:buNone/>
            </a:pPr>
            <a:r>
              <a:rPr lang="en-US" sz="1400" baseline="30000" dirty="0" bmk="">
                <a:latin typeface="Times New Roman" pitchFamily="18" charset="0"/>
                <a:cs typeface="Times New Roman" pitchFamily="18" charset="0"/>
              </a:rPr>
              <a:t>	</a:t>
            </a:r>
            <a:r>
              <a:rPr lang="en-US" sz="1800" baseline="30000" dirty="0" bmk="">
                <a:latin typeface="Times New Roman" pitchFamily="18" charset="0"/>
                <a:cs typeface="Times New Roman" pitchFamily="18" charset="0"/>
              </a:rPr>
              <a:t> </a:t>
            </a:r>
            <a:endParaRPr lang="en-US" sz="1400" baseline="30000" dirty="0" bmk="">
              <a:latin typeface="Times New Roman" pitchFamily="18" charset="0"/>
              <a:cs typeface="Times New Roman" pitchFamily="18" charset="0"/>
            </a:endParaRPr>
          </a:p>
          <a:p>
            <a:pPr marL="0" lvl="0" indent="0" eaLnBrk="0" fontAlgn="base" hangingPunct="0">
              <a:spcBef>
                <a:spcPct val="0"/>
              </a:spcBef>
              <a:spcAft>
                <a:spcPct val="0"/>
              </a:spcAft>
              <a:buClrTx/>
              <a:buSzTx/>
              <a:buNone/>
            </a:pPr>
            <a:endParaRPr lang="en-US" sz="1400" baseline="30000" dirty="0" bmk="">
              <a:latin typeface="Times New Roman" pitchFamily="18" charset="0"/>
              <a:cs typeface="Times New Roman" pitchFamily="18" charset="0"/>
            </a:endParaRPr>
          </a:p>
          <a:p>
            <a:pPr marL="0" lvl="0" indent="0" eaLnBrk="0" fontAlgn="base" hangingPunct="0">
              <a:spcBef>
                <a:spcPct val="0"/>
              </a:spcBef>
              <a:spcAft>
                <a:spcPct val="0"/>
              </a:spcAft>
              <a:buClrTx/>
              <a:buSzTx/>
              <a:buNone/>
            </a:pPr>
            <a:endParaRPr lang="en-US" sz="1400" baseline="30000" dirty="0" bmk="">
              <a:latin typeface="Times New Roman" pitchFamily="18" charset="0"/>
              <a:cs typeface="Times New Roman" pitchFamily="18" charset="0"/>
            </a:endParaRPr>
          </a:p>
          <a:p>
            <a:pPr marL="0" lvl="0" indent="0" eaLnBrk="0" fontAlgn="base" hangingPunct="0">
              <a:spcBef>
                <a:spcPct val="0"/>
              </a:spcBef>
              <a:spcAft>
                <a:spcPct val="0"/>
              </a:spcAft>
              <a:buClrTx/>
              <a:buSzTx/>
              <a:buNone/>
            </a:pPr>
            <a:endParaRPr lang="en-US" sz="1400" baseline="30000" dirty="0" bmk="">
              <a:latin typeface="Times New Roman" pitchFamily="18" charset="0"/>
              <a:cs typeface="Times New Roman" pitchFamily="18" charset="0"/>
            </a:endParaRPr>
          </a:p>
          <a:p>
            <a:pPr marL="0" lvl="0" indent="0" eaLnBrk="0" fontAlgn="base" hangingPunct="0">
              <a:spcBef>
                <a:spcPct val="0"/>
              </a:spcBef>
              <a:spcAft>
                <a:spcPct val="0"/>
              </a:spcAft>
              <a:buClrTx/>
              <a:buSzTx/>
              <a:buNone/>
            </a:pPr>
            <a:endParaRPr lang="en-US" sz="1400" baseline="30000" dirty="0" bmk="">
              <a:latin typeface="Times New Roman" pitchFamily="18" charset="0"/>
              <a:cs typeface="Times New Roman" pitchFamily="18" charset="0"/>
            </a:endParaRPr>
          </a:p>
          <a:p>
            <a:pPr marL="0" lvl="0" indent="0" eaLnBrk="0" fontAlgn="base" hangingPunct="0">
              <a:spcBef>
                <a:spcPct val="0"/>
              </a:spcBef>
              <a:spcAft>
                <a:spcPct val="0"/>
              </a:spcAft>
              <a:buClrTx/>
              <a:buSzTx/>
              <a:buNone/>
            </a:pPr>
            <a:endParaRPr lang="en-US" sz="1000" dirty="0">
              <a:latin typeface="Arial" pitchFamily="34" charset="0"/>
              <a:cs typeface="Arial" pitchFamily="34" charset="0"/>
            </a:endParaRPr>
          </a:p>
          <a:p>
            <a:pPr marL="0" lvl="0" indent="0" eaLnBrk="0" fontAlgn="base" hangingPunct="0">
              <a:spcBef>
                <a:spcPct val="0"/>
              </a:spcBef>
              <a:spcAft>
                <a:spcPct val="0"/>
              </a:spcAft>
              <a:buClrTx/>
              <a:buSzTx/>
              <a:buNone/>
            </a:pPr>
            <a:endParaRPr lang="en-US" sz="1200" dirty="0">
              <a:latin typeface="Arial" pitchFamily="34" charset="0"/>
              <a:cs typeface="Arial" pitchFamily="34" charset="0"/>
            </a:endParaRPr>
          </a:p>
          <a:p>
            <a:pPr marL="0" lvl="0" indent="0" eaLnBrk="0" fontAlgn="base" hangingPunct="0">
              <a:spcBef>
                <a:spcPct val="0"/>
              </a:spcBef>
              <a:spcAft>
                <a:spcPct val="0"/>
              </a:spcAft>
              <a:buClrTx/>
              <a:buSzTx/>
              <a:buNone/>
            </a:pPr>
            <a:endParaRPr lang="en-US" sz="1200" dirty="0">
              <a:latin typeface="Arial" pitchFamily="34" charset="0"/>
              <a:cs typeface="Arial" pitchFamily="34" charset="0"/>
            </a:endParaRPr>
          </a:p>
          <a:p>
            <a:pPr marL="0" lvl="0" indent="0" eaLnBrk="0" fontAlgn="base" hangingPunct="0">
              <a:spcBef>
                <a:spcPct val="0"/>
              </a:spcBef>
              <a:spcAft>
                <a:spcPct val="0"/>
              </a:spcAft>
              <a:buClrTx/>
              <a:buSzTx/>
              <a:buNone/>
            </a:pPr>
            <a:endParaRPr lang="en-US" sz="1050" dirty="0">
              <a:latin typeface="Arial" pitchFamily="34" charset="0"/>
              <a:cs typeface="Arial" pitchFamily="34" charset="0"/>
            </a:endParaRPr>
          </a:p>
          <a:p>
            <a:pPr marL="0" lvl="0" indent="0" eaLnBrk="0" fontAlgn="base" hangingPunct="0">
              <a:spcBef>
                <a:spcPct val="0"/>
              </a:spcBef>
              <a:spcAft>
                <a:spcPct val="0"/>
              </a:spcAft>
              <a:buClrTx/>
              <a:buSzTx/>
              <a:buNone/>
            </a:pPr>
            <a:endParaRPr lang="en-US" sz="1050" dirty="0">
              <a:latin typeface="Arial" pitchFamily="34" charset="0"/>
              <a:cs typeface="Arial" pitchFamily="34" charset="0"/>
            </a:endParaRPr>
          </a:p>
          <a:p>
            <a:pPr marL="0" lvl="0" indent="0" eaLnBrk="0" fontAlgn="base" hangingPunct="0">
              <a:spcBef>
                <a:spcPct val="0"/>
              </a:spcBef>
              <a:spcAft>
                <a:spcPct val="0"/>
              </a:spcAft>
              <a:buClrTx/>
              <a:buSzTx/>
              <a:buNone/>
            </a:pPr>
            <a:endParaRPr lang="en-US" sz="2000" dirty="0">
              <a:latin typeface="Arial" pitchFamily="34" charset="0"/>
              <a:cs typeface="Arial" pitchFamily="34" charset="0"/>
            </a:endParaRPr>
          </a:p>
          <a:p>
            <a:pPr marL="0" lvl="0" indent="0" eaLnBrk="0" fontAlgn="base" hangingPunct="0">
              <a:spcBef>
                <a:spcPct val="0"/>
              </a:spcBef>
              <a:spcAft>
                <a:spcPct val="0"/>
              </a:spcAft>
              <a:buClrTx/>
              <a:buSzTx/>
              <a:buNone/>
            </a:pPr>
            <a:endParaRPr lang="en-US" dirty="0">
              <a:latin typeface="Arial" pitchFamily="34" charset="0"/>
              <a:cs typeface="Arial" pitchFamily="34" charset="0"/>
            </a:endParaRPr>
          </a:p>
          <a:p>
            <a:endParaRPr lang="en-US" dirty="0"/>
          </a:p>
        </p:txBody>
      </p:sp>
    </p:spTree>
    <p:extLst>
      <p:ext uri="{BB962C8B-B14F-4D97-AF65-F5344CB8AC3E}">
        <p14:creationId xmlns:p14="http://schemas.microsoft.com/office/powerpoint/2010/main" val="3628477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lstStyle/>
          <a:p>
            <a:pPr algn="just"/>
            <a:r>
              <a:rPr lang="en-US" sz="3600" dirty="0">
                <a:latin typeface="Times New Roman" panose="02020603050405020304" pitchFamily="18" charset="0"/>
                <a:cs typeface="Times New Roman" panose="02020603050405020304" pitchFamily="18" charset="0"/>
              </a:rPr>
              <a:t>In 1997, the centralized control of the Federal </a:t>
            </a:r>
            <a:r>
              <a:rPr lang="en-US" sz="3600" dirty="0" err="1">
                <a:latin typeface="Times New Roman" panose="02020603050405020304" pitchFamily="18" charset="0"/>
                <a:cs typeface="Times New Roman" panose="02020603050405020304" pitchFamily="18" charset="0"/>
              </a:rPr>
              <a:t>Govt</a:t>
            </a:r>
            <a:r>
              <a:rPr lang="en-US" sz="3600" dirty="0">
                <a:latin typeface="Times New Roman" panose="02020603050405020304" pitchFamily="18" charset="0"/>
                <a:cs typeface="Times New Roman" panose="02020603050405020304" pitchFamily="18" charset="0"/>
              </a:rPr>
              <a:t>: was discarded and operations of Zakat set up was entrusted to Provincial Zakat </a:t>
            </a:r>
            <a:r>
              <a:rPr lang="en-US" sz="3600" dirty="0" smtClean="0">
                <a:latin typeface="Times New Roman" panose="02020603050405020304" pitchFamily="18" charset="0"/>
                <a:cs typeface="Times New Roman" panose="02020603050405020304" pitchFamily="18" charset="0"/>
              </a:rPr>
              <a:t>Administrations</a:t>
            </a:r>
          </a:p>
          <a:p>
            <a:pPr algn="just"/>
            <a:r>
              <a:rPr lang="en-US" sz="3200" dirty="0">
                <a:latin typeface="Times New Roman" panose="02020603050405020304" pitchFamily="18" charset="0"/>
                <a:cs typeface="Times New Roman" panose="02020603050405020304" pitchFamily="18" charset="0"/>
              </a:rPr>
              <a:t>Through 18th Amendment in the Constitution of Islamic Republic of Pakistan, 1973 the subject of Zakat was deleted from the concurrent legislative list and devolved to the Provinces. It is run under the legal ambit of the Zakat &amp; Ushr Act 2011.</a:t>
            </a:r>
          </a:p>
          <a:p>
            <a:endParaRPr lang="en-US" dirty="0"/>
          </a:p>
        </p:txBody>
      </p:sp>
    </p:spTree>
    <p:extLst>
      <p:ext uri="{BB962C8B-B14F-4D97-AF65-F5344CB8AC3E}">
        <p14:creationId xmlns:p14="http://schemas.microsoft.com/office/powerpoint/2010/main" val="210347218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09600" y="533400"/>
            <a:ext cx="8077200"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816141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915400" cy="6248399"/>
          </a:xfrm>
        </p:spPr>
        <p:txBody>
          <a:bodyPr>
            <a:noAutofit/>
          </a:bodyPr>
          <a:lstStyle/>
          <a:p>
            <a:r>
              <a:rPr lang="en-US" sz="2800" b="1" dirty="0"/>
              <a:t>SECTOR-WISE RATIO FIXED FOR UTILIZATION OF ZAKAT FUND</a:t>
            </a:r>
          </a:p>
          <a:p>
            <a:r>
              <a:rPr lang="en-US" sz="2800" dirty="0"/>
              <a:t> </a:t>
            </a:r>
          </a:p>
          <a:p>
            <a:pPr lvl="0"/>
            <a:r>
              <a:rPr lang="en-US" sz="2800" dirty="0"/>
              <a:t>Subsistence Allowance		</a:t>
            </a:r>
            <a:r>
              <a:rPr lang="en-US" sz="2800" dirty="0" smtClean="0"/>
              <a:t>	60% </a:t>
            </a:r>
            <a:endParaRPr lang="en-US" sz="2800" dirty="0"/>
          </a:p>
          <a:p>
            <a:pPr lvl="0"/>
            <a:r>
              <a:rPr lang="en-US" sz="2800" dirty="0"/>
              <a:t>Educational Scholarships</a:t>
            </a:r>
            <a:r>
              <a:rPr lang="en-US" sz="2800"/>
              <a:t>	</a:t>
            </a:r>
            <a:r>
              <a:rPr lang="en-US" sz="2800" smtClean="0"/>
              <a:t>	18</a:t>
            </a:r>
            <a:r>
              <a:rPr lang="en-US" sz="2800" dirty="0"/>
              <a:t>%</a:t>
            </a:r>
          </a:p>
          <a:p>
            <a:pPr lvl="0"/>
            <a:r>
              <a:rPr lang="en-US" sz="2800" dirty="0"/>
              <a:t>Scholarships and food charges	</a:t>
            </a:r>
            <a:r>
              <a:rPr lang="en-US" sz="2800" dirty="0" smtClean="0"/>
              <a:t>8</a:t>
            </a:r>
            <a:r>
              <a:rPr lang="en-US" sz="2800" dirty="0"/>
              <a:t>%</a:t>
            </a:r>
          </a:p>
          <a:p>
            <a:pPr marL="109728" lvl="0" indent="0">
              <a:buNone/>
            </a:pPr>
            <a:r>
              <a:rPr lang="en-US" sz="2800" dirty="0" smtClean="0"/>
              <a:t>    for </a:t>
            </a:r>
            <a:r>
              <a:rPr lang="en-US" sz="2800" dirty="0"/>
              <a:t>the students of </a:t>
            </a:r>
            <a:r>
              <a:rPr lang="en-US" sz="2800" dirty="0" err="1"/>
              <a:t>Deeni</a:t>
            </a:r>
            <a:r>
              <a:rPr lang="en-US" sz="2800" dirty="0"/>
              <a:t> </a:t>
            </a:r>
            <a:r>
              <a:rPr lang="en-US" sz="2800" dirty="0" err="1"/>
              <a:t>Madaris</a:t>
            </a:r>
            <a:endParaRPr lang="en-US" sz="2800" dirty="0"/>
          </a:p>
          <a:p>
            <a:pPr lvl="0"/>
            <a:r>
              <a:rPr lang="en-US" sz="2800" dirty="0"/>
              <a:t>Health Institutions				6%</a:t>
            </a:r>
          </a:p>
          <a:p>
            <a:pPr lvl="0"/>
            <a:r>
              <a:rPr lang="en-US" sz="2800" dirty="0"/>
              <a:t>Social Welfare </a:t>
            </a:r>
            <a:r>
              <a:rPr lang="en-US" sz="2800" dirty="0" smtClean="0"/>
              <a:t>Institutions/Rehabilitation=4</a:t>
            </a:r>
            <a:r>
              <a:rPr lang="en-US" sz="2800" dirty="0"/>
              <a:t>%</a:t>
            </a:r>
          </a:p>
          <a:p>
            <a:pPr lvl="0"/>
            <a:r>
              <a:rPr lang="en-US" sz="2800" dirty="0"/>
              <a:t>Expenditure for Marriage of </a:t>
            </a:r>
            <a:r>
              <a:rPr lang="en-US" sz="2800" dirty="0" err="1"/>
              <a:t>Mustahiq</a:t>
            </a:r>
            <a:endParaRPr lang="en-US" sz="2800" dirty="0"/>
          </a:p>
          <a:p>
            <a:pPr marL="109728" lvl="0" indent="0">
              <a:buNone/>
            </a:pPr>
            <a:r>
              <a:rPr lang="en-US" sz="2800" dirty="0" smtClean="0"/>
              <a:t>  Girls </a:t>
            </a:r>
            <a:r>
              <a:rPr lang="en-US" sz="2800" dirty="0"/>
              <a:t>(</a:t>
            </a:r>
            <a:r>
              <a:rPr lang="en-US" sz="2800" dirty="0" err="1"/>
              <a:t>Jahez</a:t>
            </a:r>
            <a:r>
              <a:rPr lang="en-US" sz="2800" dirty="0"/>
              <a:t>)/ others			</a:t>
            </a:r>
            <a:r>
              <a:rPr lang="en-US" sz="2800" dirty="0" smtClean="0"/>
              <a:t>4</a:t>
            </a:r>
            <a:r>
              <a:rPr lang="en-US" sz="2800" dirty="0"/>
              <a:t>%</a:t>
            </a:r>
          </a:p>
          <a:p>
            <a:r>
              <a:rPr lang="en-US" sz="2800" b="1" dirty="0"/>
              <a:t>Total						100%</a:t>
            </a:r>
          </a:p>
          <a:p>
            <a:endParaRPr lang="en-US" sz="3200" dirty="0"/>
          </a:p>
        </p:txBody>
      </p:sp>
    </p:spTree>
    <p:extLst>
      <p:ext uri="{BB962C8B-B14F-4D97-AF65-F5344CB8AC3E}">
        <p14:creationId xmlns:p14="http://schemas.microsoft.com/office/powerpoint/2010/main" val="391151152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1"/>
            <a:ext cx="8382000" cy="5477798"/>
          </a:xfrm>
        </p:spPr>
        <p:txBody>
          <a:bodyPr>
            <a:normAutofit/>
          </a:bodyPr>
          <a:lstStyle/>
          <a:p>
            <a:r>
              <a:rPr lang="en-US" sz="2400" b="1" i="1" dirty="0"/>
              <a:t>RATE OF ZAKAT SCHOLARSHIPS IN THE FIELD OF EDUCATION</a:t>
            </a:r>
          </a:p>
          <a:p>
            <a:r>
              <a:rPr lang="en-US" sz="2400" dirty="0"/>
              <a:t> </a:t>
            </a:r>
          </a:p>
          <a:p>
            <a:pPr lvl="0"/>
            <a:r>
              <a:rPr lang="en-US" sz="2400" dirty="0"/>
              <a:t>Primary to </a:t>
            </a:r>
            <a:r>
              <a:rPr lang="en-US" sz="2400" dirty="0" smtClean="0"/>
              <a:t>Middle         </a:t>
            </a:r>
            <a:r>
              <a:rPr lang="en-US" sz="2400" dirty="0"/>
              <a:t>	</a:t>
            </a:r>
            <a:r>
              <a:rPr lang="en-US" sz="2400" dirty="0" smtClean="0"/>
              <a:t>         </a:t>
            </a:r>
            <a:r>
              <a:rPr lang="en-US" sz="2400" dirty="0" err="1" smtClean="0"/>
              <a:t>Rs</a:t>
            </a:r>
            <a:r>
              <a:rPr lang="en-US" sz="2400" dirty="0"/>
              <a:t>. 75</a:t>
            </a:r>
          </a:p>
          <a:p>
            <a:pPr lvl="0"/>
            <a:r>
              <a:rPr lang="en-US" sz="2400" dirty="0"/>
              <a:t>High </a:t>
            </a:r>
            <a:r>
              <a:rPr lang="en-US" sz="2400" dirty="0" smtClean="0"/>
              <a:t>Schools</a:t>
            </a:r>
            <a:r>
              <a:rPr lang="en-US" sz="2400" dirty="0"/>
              <a:t>		</a:t>
            </a:r>
            <a:r>
              <a:rPr lang="en-US" sz="2400" dirty="0" smtClean="0"/>
              <a:t>              </a:t>
            </a:r>
            <a:r>
              <a:rPr lang="en-US" sz="2400" dirty="0"/>
              <a:t>	</a:t>
            </a:r>
            <a:r>
              <a:rPr lang="en-US" sz="2400" dirty="0" err="1"/>
              <a:t>Rs</a:t>
            </a:r>
            <a:r>
              <a:rPr lang="en-US" sz="2400" dirty="0"/>
              <a:t>. 112</a:t>
            </a:r>
          </a:p>
          <a:p>
            <a:pPr lvl="0"/>
            <a:r>
              <a:rPr lang="en-US" sz="2400" dirty="0"/>
              <a:t>Intermediate to </a:t>
            </a:r>
            <a:r>
              <a:rPr lang="en-US" sz="2400" dirty="0" smtClean="0"/>
              <a:t>Graduate</a:t>
            </a:r>
            <a:r>
              <a:rPr lang="en-US" sz="2400" dirty="0"/>
              <a:t>		</a:t>
            </a:r>
            <a:r>
              <a:rPr lang="en-US" sz="2400" dirty="0" err="1"/>
              <a:t>Rs</a:t>
            </a:r>
            <a:r>
              <a:rPr lang="en-US" sz="2400" dirty="0"/>
              <a:t>. 375</a:t>
            </a:r>
          </a:p>
          <a:p>
            <a:pPr lvl="0"/>
            <a:r>
              <a:rPr lang="en-US" sz="2400" dirty="0"/>
              <a:t>Post Graduate		</a:t>
            </a:r>
            <a:r>
              <a:rPr lang="en-US" sz="2400" dirty="0" smtClean="0"/>
              <a:t>                   </a:t>
            </a:r>
            <a:r>
              <a:rPr lang="en-US" sz="2400" dirty="0" err="1" smtClean="0"/>
              <a:t>Rs</a:t>
            </a:r>
            <a:r>
              <a:rPr lang="en-US" sz="2400" dirty="0"/>
              <a:t>. 750</a:t>
            </a:r>
          </a:p>
          <a:p>
            <a:pPr lvl="0"/>
            <a:r>
              <a:rPr lang="en-US" sz="2400" dirty="0"/>
              <a:t>Engineering/Medical &amp; </a:t>
            </a:r>
            <a:r>
              <a:rPr lang="en-US" sz="2400" dirty="0" smtClean="0"/>
              <a:t>Universities </a:t>
            </a:r>
            <a:r>
              <a:rPr lang="en-US" sz="2400" dirty="0" err="1" smtClean="0"/>
              <a:t>Rs</a:t>
            </a:r>
            <a:r>
              <a:rPr lang="en-US" sz="2400" dirty="0"/>
              <a:t>. 874</a:t>
            </a:r>
          </a:p>
          <a:p>
            <a:pPr marL="109728" lvl="0" indent="0">
              <a:buNone/>
            </a:pPr>
            <a:r>
              <a:rPr lang="en-US" sz="2400" dirty="0" smtClean="0"/>
              <a:t>  and Computer </a:t>
            </a:r>
            <a:r>
              <a:rPr lang="en-US" sz="2400" dirty="0"/>
              <a:t>Science				</a:t>
            </a:r>
            <a:r>
              <a:rPr lang="en-US" sz="2400" dirty="0" smtClean="0"/>
              <a:t>             </a:t>
            </a:r>
            <a:r>
              <a:rPr lang="en-US" sz="2400" dirty="0"/>
              <a:t>	 </a:t>
            </a:r>
          </a:p>
          <a:p>
            <a:endParaRPr lang="en-US" dirty="0"/>
          </a:p>
        </p:txBody>
      </p:sp>
    </p:spTree>
    <p:extLst>
      <p:ext uri="{BB962C8B-B14F-4D97-AF65-F5344CB8AC3E}">
        <p14:creationId xmlns:p14="http://schemas.microsoft.com/office/powerpoint/2010/main" val="396513971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6999"/>
          </a:xfrm>
        </p:spPr>
        <p:txBody>
          <a:bodyPr>
            <a:normAutofit/>
          </a:bodyPr>
          <a:lstStyle/>
          <a:p>
            <a:r>
              <a:rPr lang="en-US" sz="2000" b="1" i="1" dirty="0"/>
              <a:t>CATEGORY OF DEENI MADARIS AND RATE OF STIPENDS FOR THEIR STUDENTS</a:t>
            </a:r>
          </a:p>
          <a:p>
            <a:r>
              <a:rPr lang="en-US" sz="2000" b="1" i="1" dirty="0"/>
              <a:t> </a:t>
            </a:r>
          </a:p>
          <a:p>
            <a:r>
              <a:rPr lang="en-US" sz="2000" dirty="0"/>
              <a:t> </a:t>
            </a:r>
          </a:p>
          <a:p>
            <a:r>
              <a:rPr lang="en-US" sz="2000" b="1" i="1" u="sng" dirty="0"/>
              <a:t>Registered </a:t>
            </a:r>
            <a:r>
              <a:rPr lang="en-US" sz="2000" b="1" i="1" u="sng" dirty="0" err="1"/>
              <a:t>Deeni</a:t>
            </a:r>
            <a:r>
              <a:rPr lang="en-US" sz="2000" b="1" i="1" u="sng" dirty="0"/>
              <a:t> </a:t>
            </a:r>
            <a:r>
              <a:rPr lang="en-US" sz="2000" b="1" i="1" u="sng" dirty="0" err="1"/>
              <a:t>Madaris</a:t>
            </a:r>
            <a:endParaRPr lang="en-US" sz="2000" b="1" i="1" dirty="0"/>
          </a:p>
          <a:p>
            <a:pPr lvl="0"/>
            <a:r>
              <a:rPr lang="en-US" sz="2000" dirty="0" err="1"/>
              <a:t>Hifz</a:t>
            </a:r>
            <a:r>
              <a:rPr lang="en-US" sz="2000" dirty="0"/>
              <a:t>-o-</a:t>
            </a:r>
            <a:r>
              <a:rPr lang="en-US" sz="2000" dirty="0" err="1"/>
              <a:t>Nazira</a:t>
            </a:r>
            <a:r>
              <a:rPr lang="en-US" sz="2000" dirty="0"/>
              <a:t>    				Rs.150/- p.m.</a:t>
            </a:r>
          </a:p>
          <a:p>
            <a:pPr lvl="0"/>
            <a:r>
              <a:rPr lang="en-US" sz="2000" dirty="0" err="1"/>
              <a:t>Mouqoof</a:t>
            </a:r>
            <a:r>
              <a:rPr lang="en-US" sz="2000" dirty="0"/>
              <a:t> </a:t>
            </a:r>
            <a:r>
              <a:rPr lang="en-US" sz="2000" dirty="0" err="1"/>
              <a:t>Aleh</a:t>
            </a:r>
            <a:r>
              <a:rPr lang="en-US" sz="2000" dirty="0"/>
              <a:t>  			 </a:t>
            </a:r>
            <a:r>
              <a:rPr lang="en-US" sz="2000" dirty="0" smtClean="0"/>
              <a:t>          Rs.375</a:t>
            </a:r>
            <a:r>
              <a:rPr lang="en-US" sz="2000" dirty="0"/>
              <a:t>/- p.m.</a:t>
            </a:r>
          </a:p>
          <a:p>
            <a:pPr lvl="0"/>
            <a:r>
              <a:rPr lang="en-US" sz="2000" dirty="0" err="1"/>
              <a:t>Daura</a:t>
            </a:r>
            <a:r>
              <a:rPr lang="en-US" sz="2000" dirty="0"/>
              <a:t> Hadith    				Rs.750/-p.m.</a:t>
            </a:r>
          </a:p>
          <a:p>
            <a:r>
              <a:rPr lang="en-US" sz="2000" dirty="0"/>
              <a:t> </a:t>
            </a:r>
          </a:p>
          <a:p>
            <a:r>
              <a:rPr lang="en-US" sz="2000" b="1" i="1" u="sng" dirty="0"/>
              <a:t>Model </a:t>
            </a:r>
            <a:r>
              <a:rPr lang="en-US" sz="2000" b="1" i="1" u="sng" dirty="0" err="1"/>
              <a:t>Deeni</a:t>
            </a:r>
            <a:r>
              <a:rPr lang="en-US" sz="2000" b="1" i="1" u="sng" dirty="0"/>
              <a:t> </a:t>
            </a:r>
            <a:r>
              <a:rPr lang="en-US" sz="2000" b="1" i="1" u="sng" dirty="0" err="1"/>
              <a:t>Madaris</a:t>
            </a:r>
            <a:endParaRPr lang="en-US" sz="2000" b="1" i="1" dirty="0"/>
          </a:p>
          <a:p>
            <a:pPr lvl="0"/>
            <a:r>
              <a:rPr lang="en-US" sz="2000" dirty="0"/>
              <a:t>Primary to Matric    				Rs.500/-p.m.</a:t>
            </a:r>
          </a:p>
          <a:p>
            <a:pPr lvl="0"/>
            <a:r>
              <a:rPr lang="en-US" sz="2000" dirty="0"/>
              <a:t>Above Metric &amp; up-to B.A. or equivalent. 	</a:t>
            </a:r>
            <a:r>
              <a:rPr lang="en-US" sz="2000" dirty="0" smtClean="0"/>
              <a:t>           Rs.750</a:t>
            </a:r>
            <a:r>
              <a:rPr lang="en-US" sz="2000" dirty="0"/>
              <a:t>/-p.m.</a:t>
            </a:r>
          </a:p>
          <a:p>
            <a:pPr lvl="0"/>
            <a:r>
              <a:rPr lang="en-US" sz="2000" dirty="0"/>
              <a:t>M.A.(or equivalent)   				Rs.1000/pm. and above.</a:t>
            </a:r>
          </a:p>
          <a:p>
            <a:r>
              <a:rPr lang="en-US" sz="2000" dirty="0"/>
              <a:t> </a:t>
            </a:r>
          </a:p>
          <a:p>
            <a:endParaRPr lang="en-US" dirty="0"/>
          </a:p>
        </p:txBody>
      </p:sp>
    </p:spTree>
    <p:extLst>
      <p:ext uri="{BB962C8B-B14F-4D97-AF65-F5344CB8AC3E}">
        <p14:creationId xmlns:p14="http://schemas.microsoft.com/office/powerpoint/2010/main" val="43815730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1"/>
            <a:ext cx="8686800" cy="5401598"/>
          </a:xfrm>
        </p:spPr>
        <p:txBody>
          <a:bodyPr>
            <a:normAutofit/>
          </a:bodyPr>
          <a:lstStyle/>
          <a:p>
            <a:r>
              <a:rPr lang="en-US" sz="2800" b="1" i="1" dirty="0"/>
              <a:t>PRESCRIBED RATE OF ASSISTANCE UNDER HEALTH CARE SECTOR</a:t>
            </a:r>
          </a:p>
          <a:p>
            <a:r>
              <a:rPr lang="en-US" sz="2800" dirty="0"/>
              <a:t> </a:t>
            </a:r>
          </a:p>
          <a:p>
            <a:r>
              <a:rPr lang="en-US" sz="2800" b="1" dirty="0"/>
              <a:t>Patient’s Status		</a:t>
            </a:r>
            <a:r>
              <a:rPr lang="en-US" sz="2800" b="1" dirty="0" smtClean="0"/>
              <a:t>Rate </a:t>
            </a:r>
            <a:r>
              <a:rPr lang="en-US" sz="2800" b="1" dirty="0"/>
              <a:t>of Assistance</a:t>
            </a:r>
          </a:p>
          <a:p>
            <a:pPr lvl="0"/>
            <a:r>
              <a:rPr lang="en-US" sz="2800" dirty="0"/>
              <a:t>Indoor 				</a:t>
            </a:r>
            <a:r>
              <a:rPr lang="en-US" sz="2800" dirty="0" err="1" smtClean="0"/>
              <a:t>Rs</a:t>
            </a:r>
            <a:r>
              <a:rPr lang="en-US" sz="2800" dirty="0"/>
              <a:t>. 2000/-</a:t>
            </a:r>
          </a:p>
          <a:p>
            <a:pPr lvl="0"/>
            <a:r>
              <a:rPr lang="en-US" sz="2800" dirty="0"/>
              <a:t>Out Door			</a:t>
            </a:r>
            <a:r>
              <a:rPr lang="en-US" sz="2800" dirty="0" err="1" smtClean="0"/>
              <a:t>Rs</a:t>
            </a:r>
            <a:r>
              <a:rPr lang="en-US" sz="2800" dirty="0"/>
              <a:t>. 1000/-</a:t>
            </a:r>
          </a:p>
        </p:txBody>
      </p:sp>
    </p:spTree>
    <p:extLst>
      <p:ext uri="{BB962C8B-B14F-4D97-AF65-F5344CB8AC3E}">
        <p14:creationId xmlns:p14="http://schemas.microsoft.com/office/powerpoint/2010/main" val="132462425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1"/>
            <a:ext cx="8534400" cy="5630198"/>
          </a:xfrm>
        </p:spPr>
        <p:txBody>
          <a:bodyPr/>
          <a:lstStyle/>
          <a:p>
            <a:r>
              <a:rPr lang="en-US" sz="2800" dirty="0"/>
              <a:t>However the Health Care Committee of the Hospital is competent to accord approval to incur expenditure more than the above prescribed rates. The patients are provided out Medicines (including blood), Medical Treatment (including Operations), Laboratory Tests, Bed in General Wards, Artificial Limbs, Expenditure on the Transportation of Patient form one institution to another, and any other item excluding cash grant. </a:t>
            </a:r>
          </a:p>
          <a:p>
            <a:endParaRPr lang="en-US" dirty="0"/>
          </a:p>
        </p:txBody>
      </p:sp>
    </p:spTree>
    <p:extLst>
      <p:ext uri="{BB962C8B-B14F-4D97-AF65-F5344CB8AC3E}">
        <p14:creationId xmlns:p14="http://schemas.microsoft.com/office/powerpoint/2010/main" val="330971009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763000" cy="5943599"/>
          </a:xfrm>
        </p:spPr>
        <p:txBody>
          <a:bodyPr/>
          <a:lstStyle/>
          <a:p>
            <a:r>
              <a:rPr lang="en-US" sz="2800" b="1" i="1" dirty="0"/>
              <a:t>SOCIAL WELFARE (REHABILITATION)</a:t>
            </a:r>
          </a:p>
          <a:p>
            <a:r>
              <a:rPr lang="en-US" sz="2800" dirty="0"/>
              <a:t> </a:t>
            </a:r>
          </a:p>
          <a:p>
            <a:pPr lvl="0"/>
            <a:r>
              <a:rPr lang="en-US" sz="2800" dirty="0">
                <a:latin typeface="Times New Roman" pitchFamily="18" charset="0"/>
                <a:cs typeface="Times New Roman" pitchFamily="18" charset="0"/>
              </a:rPr>
              <a:t>One time grant </a:t>
            </a:r>
            <a:r>
              <a:rPr lang="en-US" sz="2800" dirty="0" smtClean="0">
                <a:latin typeface="Times New Roman" pitchFamily="18" charset="0"/>
                <a:cs typeface="Times New Roman" pitchFamily="18" charset="0"/>
              </a:rPr>
              <a:t>of </a:t>
            </a:r>
            <a:r>
              <a:rPr lang="en-US" sz="2800" dirty="0" err="1" smtClean="0">
                <a:latin typeface="Times New Roman" pitchFamily="18" charset="0"/>
                <a:cs typeface="Times New Roman" pitchFamily="18" charset="0"/>
              </a:rPr>
              <a:t>Rs</a:t>
            </a:r>
            <a:r>
              <a:rPr lang="en-US" sz="2800" dirty="0">
                <a:latin typeface="Times New Roman" pitchFamily="18" charset="0"/>
                <a:cs typeface="Times New Roman" pitchFamily="18" charset="0"/>
              </a:rPr>
              <a:t>. 5000/- for rehabilitation </a:t>
            </a:r>
          </a:p>
          <a:p>
            <a:pPr lvl="0"/>
            <a:r>
              <a:rPr lang="en-US" sz="2800" dirty="0">
                <a:latin typeface="Times New Roman" pitchFamily="18" charset="0"/>
                <a:cs typeface="Times New Roman" pitchFamily="18" charset="0"/>
              </a:rPr>
              <a:t>Orphanages and similar Institutions </a:t>
            </a:r>
            <a:r>
              <a:rPr lang="en-US" sz="2800" dirty="0" err="1" smtClean="0">
                <a:latin typeface="Times New Roman" pitchFamily="18" charset="0"/>
                <a:cs typeface="Times New Roman" pitchFamily="18" charset="0"/>
              </a:rPr>
              <a:t>Rs</a:t>
            </a:r>
            <a:r>
              <a:rPr lang="en-US" sz="2800" dirty="0">
                <a:latin typeface="Times New Roman" pitchFamily="18" charset="0"/>
                <a:cs typeface="Times New Roman" pitchFamily="18" charset="0"/>
              </a:rPr>
              <a:t>. 500/- per month per </a:t>
            </a:r>
            <a:r>
              <a:rPr lang="en-US" sz="2800" dirty="0" err="1">
                <a:latin typeface="Times New Roman" pitchFamily="18" charset="0"/>
                <a:cs typeface="Times New Roman" pitchFamily="18" charset="0"/>
              </a:rPr>
              <a:t>Mustahiq</a:t>
            </a:r>
            <a:endParaRPr lang="en-US" sz="2800" dirty="0">
              <a:latin typeface="Times New Roman" pitchFamily="18" charset="0"/>
              <a:cs typeface="Times New Roman" pitchFamily="18" charset="0"/>
            </a:endParaRPr>
          </a:p>
          <a:p>
            <a:pPr lvl="0"/>
            <a:r>
              <a:rPr lang="en-US" sz="2800" dirty="0" err="1">
                <a:latin typeface="Times New Roman" pitchFamily="18" charset="0"/>
                <a:cs typeface="Times New Roman" pitchFamily="18" charset="0"/>
              </a:rPr>
              <a:t>Darul</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Aman</a:t>
            </a:r>
            <a:r>
              <a:rPr lang="en-US" sz="2800" dirty="0">
                <a:latin typeface="Times New Roman" pitchFamily="18" charset="0"/>
                <a:cs typeface="Times New Roman" pitchFamily="18" charset="0"/>
              </a:rPr>
              <a:t> etc.		</a:t>
            </a:r>
            <a:r>
              <a:rPr lang="en-US" sz="2800" dirty="0" err="1" smtClean="0">
                <a:latin typeface="Times New Roman" pitchFamily="18" charset="0"/>
                <a:cs typeface="Times New Roman" pitchFamily="18" charset="0"/>
              </a:rPr>
              <a:t>Rs</a:t>
            </a:r>
            <a:r>
              <a:rPr lang="en-US" sz="2800" dirty="0">
                <a:latin typeface="Times New Roman" pitchFamily="18" charset="0"/>
                <a:cs typeface="Times New Roman" pitchFamily="18" charset="0"/>
              </a:rPr>
              <a:t>. 700/- per month per </a:t>
            </a:r>
            <a:r>
              <a:rPr lang="en-US" sz="2800" dirty="0" err="1">
                <a:latin typeface="Times New Roman" pitchFamily="18" charset="0"/>
                <a:cs typeface="Times New Roman" pitchFamily="18" charset="0"/>
              </a:rPr>
              <a:t>Mustahiq</a:t>
            </a:r>
            <a:endParaRPr lang="en-US" dirty="0">
              <a:latin typeface="Times New Roman" pitchFamily="18" charset="0"/>
              <a:cs typeface="Times New Roman" pitchFamily="18" charset="0"/>
            </a:endParaRPr>
          </a:p>
          <a:p>
            <a:r>
              <a:rPr lang="en-US" dirty="0"/>
              <a:t> </a:t>
            </a:r>
          </a:p>
        </p:txBody>
      </p:sp>
    </p:spTree>
    <p:extLst>
      <p:ext uri="{BB962C8B-B14F-4D97-AF65-F5344CB8AC3E}">
        <p14:creationId xmlns:p14="http://schemas.microsoft.com/office/powerpoint/2010/main" val="8382539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lstStyle/>
          <a:p>
            <a:endParaRPr lang="en-US" sz="2400" dirty="0" smtClean="0">
              <a:latin typeface="Times New Roman" pitchFamily="18" charset="0"/>
              <a:cs typeface="Times New Roman" pitchFamily="18" charset="0"/>
            </a:endParaRPr>
          </a:p>
          <a:p>
            <a:r>
              <a:rPr lang="en-US" sz="3600" b="1" u="sng" dirty="0" smtClean="0">
                <a:latin typeface="Times New Roman" pitchFamily="18" charset="0"/>
                <a:cs typeface="Times New Roman" pitchFamily="18" charset="0"/>
              </a:rPr>
              <a:t>FUNCTIONS</a:t>
            </a:r>
          </a:p>
          <a:p>
            <a:endParaRPr lang="en-US" sz="2400" b="1" u="sng" dirty="0">
              <a:latin typeface="Times New Roman" pitchFamily="18" charset="0"/>
              <a:cs typeface="Times New Roman" pitchFamily="18" charset="0"/>
            </a:endParaRPr>
          </a:p>
          <a:p>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institution of Zakat &amp; Ushr plays an important role in mitigating the sufferings of the poor segment of the society. Zakat fund is utilized for the following:-</a:t>
            </a:r>
          </a:p>
          <a:p>
            <a:pPr marL="0" lvl="0" indent="0">
              <a:buNone/>
            </a:pPr>
            <a:endParaRPr lang="en-US" sz="2400" dirty="0" smtClean="0">
              <a:latin typeface="Arial Black" pitchFamily="34" charset="0"/>
            </a:endParaRPr>
          </a:p>
          <a:p>
            <a:pPr marL="0" lvl="0" indent="0">
              <a:buNone/>
            </a:pPr>
            <a:r>
              <a:rPr lang="en-US" sz="2400" dirty="0" smtClean="0">
                <a:latin typeface="Arial Black" pitchFamily="34" charset="0"/>
              </a:rPr>
              <a:t>1</a:t>
            </a:r>
            <a:r>
              <a:rPr lang="en-US" sz="2400" dirty="0">
                <a:latin typeface="Times New Roman" pitchFamily="18" charset="0"/>
                <a:cs typeface="Times New Roman" pitchFamily="18" charset="0"/>
              </a:rPr>
              <a:t>. Assistance to the needy and indigent, the poor particularly orphans and widows, the handicapped and the disabled</a:t>
            </a:r>
            <a:r>
              <a:rPr lang="en-US" sz="2400" dirty="0">
                <a:latin typeface="Arial Black" pitchFamily="34" charset="0"/>
              </a:rPr>
              <a:t>.</a:t>
            </a:r>
          </a:p>
          <a:p>
            <a:endParaRPr lang="en-US" dirty="0"/>
          </a:p>
        </p:txBody>
      </p:sp>
    </p:spTree>
    <p:extLst>
      <p:ext uri="{BB962C8B-B14F-4D97-AF65-F5344CB8AC3E}">
        <p14:creationId xmlns:p14="http://schemas.microsoft.com/office/powerpoint/2010/main" val="22646367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1"/>
            <a:ext cx="8839200" cy="6476999"/>
          </a:xfrm>
        </p:spPr>
        <p:txBody>
          <a:bodyPr>
            <a:normAutofit fontScale="92500" lnSpcReduction="20000"/>
          </a:bodyPr>
          <a:lstStyle/>
          <a:p>
            <a:pPr marL="0" indent="0">
              <a:buNone/>
            </a:pPr>
            <a:r>
              <a:rPr lang="en-US" sz="2800" dirty="0"/>
              <a:t> </a:t>
            </a:r>
            <a:r>
              <a:rPr lang="en-US" sz="2800" dirty="0" smtClean="0"/>
              <a:t>2</a:t>
            </a:r>
            <a:r>
              <a:rPr lang="en-US" sz="3900" dirty="0" smtClean="0">
                <a:latin typeface="Times New Roman" pitchFamily="18" charset="0"/>
                <a:cs typeface="Times New Roman" pitchFamily="18" charset="0"/>
              </a:rPr>
              <a:t>.  </a:t>
            </a:r>
            <a:r>
              <a:rPr lang="en-US" sz="3900" dirty="0">
                <a:latin typeface="Times New Roman" pitchFamily="18" charset="0"/>
                <a:cs typeface="Times New Roman" pitchFamily="18" charset="0"/>
              </a:rPr>
              <a:t>Assistance to the needy person affected or rendered homeless due to natural calamities</a:t>
            </a:r>
            <a:r>
              <a:rPr lang="en-US" sz="3900" dirty="0" smtClean="0">
                <a:latin typeface="Times New Roman" pitchFamily="18" charset="0"/>
                <a:cs typeface="Times New Roman" pitchFamily="18" charset="0"/>
              </a:rPr>
              <a:t>.</a:t>
            </a:r>
          </a:p>
          <a:p>
            <a:pPr marL="0" indent="0">
              <a:buNone/>
            </a:pPr>
            <a:endParaRPr lang="en-US" sz="3900" dirty="0" smtClean="0">
              <a:latin typeface="Times New Roman" pitchFamily="18" charset="0"/>
              <a:cs typeface="Times New Roman" pitchFamily="18" charset="0"/>
            </a:endParaRPr>
          </a:p>
          <a:p>
            <a:pPr marL="0" indent="0">
              <a:buNone/>
            </a:pPr>
            <a:r>
              <a:rPr lang="en-US" sz="3900" dirty="0" smtClean="0">
                <a:latin typeface="Times New Roman" pitchFamily="18" charset="0"/>
                <a:cs typeface="Times New Roman" pitchFamily="18" charset="0"/>
              </a:rPr>
              <a:t> </a:t>
            </a:r>
            <a:r>
              <a:rPr lang="en-US" sz="3900" dirty="0">
                <a:latin typeface="Times New Roman" pitchFamily="18" charset="0"/>
                <a:cs typeface="Times New Roman" pitchFamily="18" charset="0"/>
              </a:rPr>
              <a:t>The objective behind the system of Zakat was to assist the needy, indigent and the poor preferably giving financial assistance to widows and orphans. As given in the laws, the system is </a:t>
            </a:r>
            <a:r>
              <a:rPr lang="en-US" sz="3900" dirty="0" err="1" smtClean="0">
                <a:latin typeface="Times New Roman" pitchFamily="18" charset="0"/>
                <a:cs typeface="Times New Roman" pitchFamily="18" charset="0"/>
              </a:rPr>
              <a:t>channalized</a:t>
            </a:r>
            <a:r>
              <a:rPr lang="en-US" sz="3900" dirty="0" smtClean="0">
                <a:latin typeface="Times New Roman" pitchFamily="18" charset="0"/>
                <a:cs typeface="Times New Roman" pitchFamily="18" charset="0"/>
              </a:rPr>
              <a:t> </a:t>
            </a:r>
            <a:r>
              <a:rPr lang="en-US" sz="3900" dirty="0">
                <a:latin typeface="Times New Roman" pitchFamily="18" charset="0"/>
                <a:cs typeface="Times New Roman" pitchFamily="18" charset="0"/>
              </a:rPr>
              <a:t>through dual arrangements i.e. Government institutions and private voluntary Committees</a:t>
            </a:r>
            <a:r>
              <a:rPr lang="en-US" sz="3900" baseline="30000" dirty="0">
                <a:latin typeface="Times New Roman" pitchFamily="18" charset="0"/>
                <a:cs typeface="Times New Roman" pitchFamily="18" charset="0"/>
              </a:rPr>
              <a:t>. </a:t>
            </a:r>
            <a:endParaRPr lang="en-US" sz="3900" baseline="30000" dirty="0" smtClean="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a:p>
            <a:pPr marL="0" indent="0">
              <a:buNone/>
            </a:pPr>
            <a:endParaRPr lang="en-US" sz="2800" dirty="0">
              <a:latin typeface="Times New Roman" pitchFamily="18" charset="0"/>
              <a:cs typeface="Times New Roman" pitchFamily="18" charset="0"/>
            </a:endParaRPr>
          </a:p>
          <a:p>
            <a:r>
              <a:rPr lang="en-US" sz="1800" dirty="0"/>
              <a:t>Govt. of NWFP. (2006). </a:t>
            </a:r>
            <a:r>
              <a:rPr lang="en-US" sz="1800" i="1" dirty="0"/>
              <a:t>Zakat &amp; Ushr Department: Introduction</a:t>
            </a:r>
            <a:r>
              <a:rPr lang="en-US" sz="1800" dirty="0"/>
              <a:t>. Peshawar. Zakat &amp; Ushr Department. Retrieved  May 16, 2008 from </a:t>
            </a:r>
            <a:r>
              <a:rPr lang="en-US" u="sng" dirty="0">
                <a:hlinkClick r:id="rId2"/>
              </a:rPr>
              <a:t>http://www.nwfp.gov.pk/Zakat/Department/index.php</a:t>
            </a:r>
            <a:r>
              <a:rPr lang="en-US" dirty="0"/>
              <a:t>    </a:t>
            </a:r>
          </a:p>
          <a:p>
            <a:endParaRPr lang="en-US" dirty="0"/>
          </a:p>
        </p:txBody>
      </p:sp>
    </p:spTree>
    <p:extLst>
      <p:ext uri="{BB962C8B-B14F-4D97-AF65-F5344CB8AC3E}">
        <p14:creationId xmlns:p14="http://schemas.microsoft.com/office/powerpoint/2010/main" val="6590948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172199"/>
          </a:xfrm>
        </p:spPr>
        <p:txBody>
          <a:bodyPr>
            <a:noAutofit/>
          </a:bodyPr>
          <a:lstStyle/>
          <a:p>
            <a:pPr marL="0" indent="0">
              <a:buNone/>
            </a:pPr>
            <a:r>
              <a:rPr lang="en-US" sz="3200" dirty="0">
                <a:latin typeface="Times New Roman" pitchFamily="18" charset="0"/>
                <a:cs typeface="Times New Roman" pitchFamily="18" charset="0"/>
              </a:rPr>
              <a:t>I</a:t>
            </a:r>
            <a:r>
              <a:rPr lang="en-US" sz="3200" dirty="0" smtClean="0">
                <a:latin typeface="Times New Roman" pitchFamily="18" charset="0"/>
                <a:cs typeface="Times New Roman" pitchFamily="18" charset="0"/>
              </a:rPr>
              <a:t>n </a:t>
            </a:r>
            <a:r>
              <a:rPr lang="en-US" sz="3200" dirty="0">
                <a:latin typeface="Times New Roman" pitchFamily="18" charset="0"/>
                <a:cs typeface="Times New Roman" pitchFamily="18" charset="0"/>
              </a:rPr>
              <a:t>the federal government, the Ministry of Religious Affairs, </a:t>
            </a:r>
            <a:r>
              <a:rPr lang="en-US" sz="3200" dirty="0" smtClean="0">
                <a:latin typeface="Times New Roman" pitchFamily="18" charset="0"/>
                <a:cs typeface="Times New Roman" pitchFamily="18" charset="0"/>
              </a:rPr>
              <a:t>Zakat </a:t>
            </a:r>
            <a:r>
              <a:rPr lang="en-US" sz="3200" dirty="0">
                <a:latin typeface="Times New Roman" pitchFamily="18" charset="0"/>
                <a:cs typeface="Times New Roman" pitchFamily="18" charset="0"/>
              </a:rPr>
              <a:t>and Ushr is dealing with the affairs of Zakat, making both collection and releases to the provinces, while the Central Zakat Council is an independent body for framing rules, policies and allocating funds to the provinces on the basis of their population</a:t>
            </a:r>
            <a:r>
              <a:rPr lang="en-US" sz="3200" baseline="30000" dirty="0">
                <a:latin typeface="Times New Roman" pitchFamily="18" charset="0"/>
                <a:cs typeface="Times New Roman" pitchFamily="18" charset="0"/>
              </a:rPr>
              <a:t>.</a:t>
            </a:r>
            <a:endParaRPr lang="en-US" sz="3200" dirty="0">
              <a:latin typeface="Times New Roman" pitchFamily="18" charset="0"/>
              <a:cs typeface="Times New Roman" pitchFamily="18" charset="0"/>
            </a:endParaRPr>
          </a:p>
          <a:p>
            <a:r>
              <a:rPr lang="en-US" sz="3200" dirty="0">
                <a:latin typeface="Times New Roman" pitchFamily="18" charset="0"/>
                <a:cs typeface="Times New Roman" pitchFamily="18" charset="0"/>
              </a:rPr>
              <a:t>	</a:t>
            </a:r>
            <a:endParaRPr lang="en-US" sz="2400" dirty="0" smtClean="0">
              <a:latin typeface="Arial Black" pitchFamily="34" charset="0"/>
            </a:endParaRPr>
          </a:p>
        </p:txBody>
      </p:sp>
    </p:spTree>
    <p:extLst>
      <p:ext uri="{BB962C8B-B14F-4D97-AF65-F5344CB8AC3E}">
        <p14:creationId xmlns:p14="http://schemas.microsoft.com/office/powerpoint/2010/main" val="139963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794248"/>
          </a:xfrm>
        </p:spPr>
        <p:txBody>
          <a:bodyPr/>
          <a:lstStyle/>
          <a:p>
            <a:r>
              <a:rPr lang="en-US" sz="4000" dirty="0">
                <a:latin typeface="Times New Roman" pitchFamily="18" charset="0"/>
                <a:cs typeface="Times New Roman" pitchFamily="18" charset="0"/>
              </a:rPr>
              <a:t>The system of Zakat in Pakistan is very comprehensive and has attained a level of maturity over a period of </a:t>
            </a:r>
            <a:r>
              <a:rPr lang="en-US" sz="4000" dirty="0" smtClean="0">
                <a:latin typeface="Times New Roman" pitchFamily="18" charset="0"/>
                <a:cs typeface="Times New Roman" pitchFamily="18" charset="0"/>
              </a:rPr>
              <a:t>33 </a:t>
            </a:r>
            <a:r>
              <a:rPr lang="en-US" sz="4000" dirty="0">
                <a:latin typeface="Times New Roman" pitchFamily="18" charset="0"/>
                <a:cs typeface="Times New Roman" pitchFamily="18" charset="0"/>
              </a:rPr>
              <a:t>years. Zakat &amp; Ushr Ordinance, 1980 and the rules &amp; regulations framed </a:t>
            </a:r>
            <a:r>
              <a:rPr lang="en-US" sz="4000" dirty="0" smtClean="0">
                <a:latin typeface="Times New Roman" pitchFamily="18" charset="0"/>
                <a:cs typeface="Times New Roman" pitchFamily="18" charset="0"/>
              </a:rPr>
              <a:t>there-under, provides </a:t>
            </a:r>
            <a:r>
              <a:rPr lang="en-US" sz="4000" dirty="0">
                <a:latin typeface="Times New Roman" pitchFamily="18" charset="0"/>
                <a:cs typeface="Times New Roman" pitchFamily="18" charset="0"/>
              </a:rPr>
              <a:t>a very comprehensive set up of Zakat in Pakistan</a:t>
            </a:r>
            <a:r>
              <a:rPr lang="en-US" sz="3200" dirty="0">
                <a:latin typeface="Arial Black" pitchFamily="34" charset="0"/>
              </a:rPr>
              <a:t>. </a:t>
            </a:r>
          </a:p>
          <a:p>
            <a:endParaRPr lang="en-US" dirty="0"/>
          </a:p>
        </p:txBody>
      </p:sp>
    </p:spTree>
    <p:extLst>
      <p:ext uri="{BB962C8B-B14F-4D97-AF65-F5344CB8AC3E}">
        <p14:creationId xmlns:p14="http://schemas.microsoft.com/office/powerpoint/2010/main" val="2603925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839200" cy="6248399"/>
          </a:xfrm>
        </p:spPr>
        <p:txBody>
          <a:bodyPr>
            <a:normAutofit fontScale="92500"/>
          </a:bodyPr>
          <a:lstStyle/>
          <a:p>
            <a:r>
              <a:rPr lang="en-US" sz="3600" dirty="0">
                <a:latin typeface="Times New Roman" pitchFamily="18" charset="0"/>
                <a:cs typeface="Times New Roman" pitchFamily="18" charset="0"/>
              </a:rPr>
              <a:t>Instead of Federal and Provincial Governments, only District and Local Zakat Committees are empowered to disburse the funds which take the system to grass root level with the help of 39429 Local Zakat Committees and 106 District Zakat Committees. It also involves about 400,000 volunteers as members of Zakat Committees</a:t>
            </a:r>
            <a:r>
              <a:rPr lang="en-US" sz="2800" dirty="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endParaRPr lang="en-US" sz="2800" dirty="0" smtClean="0"/>
          </a:p>
          <a:p>
            <a:endParaRPr lang="en-US" dirty="0"/>
          </a:p>
          <a:p>
            <a:endParaRPr lang="en-US" sz="2800" dirty="0"/>
          </a:p>
          <a:p>
            <a:r>
              <a:rPr lang="en-US" sz="1600" dirty="0"/>
              <a:t>Govt. of NWFP. (2006). </a:t>
            </a:r>
            <a:r>
              <a:rPr lang="en-US" sz="1600" i="1" dirty="0"/>
              <a:t>Zakat &amp; Ushr Department: Introduction</a:t>
            </a:r>
            <a:r>
              <a:rPr lang="en-US" sz="1600" dirty="0"/>
              <a:t>. Peshawar. Zakat &amp; Ushr Department. Retrieved  May 16, 2008, </a:t>
            </a:r>
            <a:r>
              <a:rPr lang="en-US" sz="1600" u="sng" dirty="0">
                <a:hlinkClick r:id="rId2"/>
              </a:rPr>
              <a:t>http://www.nwfp.gov.pk/Zakat/Department/index.php</a:t>
            </a:r>
            <a:r>
              <a:rPr lang="en-US" sz="1600" dirty="0"/>
              <a:t>    </a:t>
            </a:r>
          </a:p>
          <a:p>
            <a:r>
              <a:rPr lang="en-US" sz="1600" dirty="0"/>
              <a:t>Govt. of Pakistan.(2007). </a:t>
            </a:r>
            <a:r>
              <a:rPr lang="en-US" sz="1600" i="1" dirty="0"/>
              <a:t>Opt. Cite</a:t>
            </a:r>
            <a:endParaRPr lang="en-US" sz="1600" dirty="0"/>
          </a:p>
          <a:p>
            <a:endParaRPr lang="en-US" dirty="0"/>
          </a:p>
        </p:txBody>
      </p:sp>
    </p:spTree>
    <p:extLst>
      <p:ext uri="{BB962C8B-B14F-4D97-AF65-F5344CB8AC3E}">
        <p14:creationId xmlns:p14="http://schemas.microsoft.com/office/powerpoint/2010/main" val="92076979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451</TotalTime>
  <Words>1759</Words>
  <Application>Microsoft Office PowerPoint</Application>
  <PresentationFormat>On-screen Show (4:3)</PresentationFormat>
  <Paragraphs>235</Paragraphs>
  <Slides>46</Slides>
  <Notes>1</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ZAKAT DISBURSMENT CHANNELS </vt:lpstr>
      <vt:lpstr>PowerPoint Presentation</vt:lpstr>
      <vt:lpstr>PowerPoint Presentation</vt:lpstr>
      <vt:lpstr>PowerPoint Presentation</vt:lpstr>
      <vt:lpstr>ADMINISTRATIVE SETUP OF ZAKAT SYSTEM </vt:lpstr>
      <vt:lpstr>PowerPoint Presentation</vt:lpstr>
      <vt:lpstr>PowerPoint Presentation</vt:lpstr>
      <vt:lpstr>B)PROVINCIAL ZAKAT COUNCIL (PZC)  FUNCTIONS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Dr.A.Z.Asad</dc:creator>
  <cp:lastModifiedBy>Amjad Naseem</cp:lastModifiedBy>
  <cp:revision>67</cp:revision>
  <dcterms:created xsi:type="dcterms:W3CDTF">2012-04-02T15:22:19Z</dcterms:created>
  <dcterms:modified xsi:type="dcterms:W3CDTF">2015-02-09T04:31:31Z</dcterms:modified>
</cp:coreProperties>
</file>